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63" r:id="rId1"/>
  </p:sldMasterIdLst>
  <p:notesMasterIdLst>
    <p:notesMasterId r:id="rId50"/>
  </p:notesMasterIdLst>
  <p:handoutMasterIdLst>
    <p:handoutMasterId r:id="rId51"/>
  </p:handoutMasterIdLst>
  <p:sldIdLst>
    <p:sldId id="308" r:id="rId2"/>
    <p:sldId id="257" r:id="rId3"/>
    <p:sldId id="258" r:id="rId4"/>
    <p:sldId id="285" r:id="rId5"/>
    <p:sldId id="259" r:id="rId6"/>
    <p:sldId id="286" r:id="rId7"/>
    <p:sldId id="306" r:id="rId8"/>
    <p:sldId id="417" r:id="rId9"/>
    <p:sldId id="421" r:id="rId10"/>
    <p:sldId id="261" r:id="rId11"/>
    <p:sldId id="301" r:id="rId12"/>
    <p:sldId id="415" r:id="rId13"/>
    <p:sldId id="416" r:id="rId14"/>
    <p:sldId id="265" r:id="rId15"/>
    <p:sldId id="267" r:id="rId16"/>
    <p:sldId id="270" r:id="rId17"/>
    <p:sldId id="379" r:id="rId18"/>
    <p:sldId id="370" r:id="rId19"/>
    <p:sldId id="422" r:id="rId20"/>
    <p:sldId id="371" r:id="rId21"/>
    <p:sldId id="374" r:id="rId22"/>
    <p:sldId id="353" r:id="rId23"/>
    <p:sldId id="358" r:id="rId24"/>
    <p:sldId id="355" r:id="rId25"/>
    <p:sldId id="356" r:id="rId26"/>
    <p:sldId id="411" r:id="rId27"/>
    <p:sldId id="357" r:id="rId28"/>
    <p:sldId id="360" r:id="rId29"/>
    <p:sldId id="361" r:id="rId30"/>
    <p:sldId id="376" r:id="rId31"/>
    <p:sldId id="377" r:id="rId32"/>
    <p:sldId id="412" r:id="rId33"/>
    <p:sldId id="413" r:id="rId34"/>
    <p:sldId id="381" r:id="rId35"/>
    <p:sldId id="380" r:id="rId36"/>
    <p:sldId id="382" r:id="rId37"/>
    <p:sldId id="409" r:id="rId38"/>
    <p:sldId id="384" r:id="rId39"/>
    <p:sldId id="385" r:id="rId40"/>
    <p:sldId id="386" r:id="rId41"/>
    <p:sldId id="418" r:id="rId42"/>
    <p:sldId id="394" r:id="rId43"/>
    <p:sldId id="396" r:id="rId44"/>
    <p:sldId id="419" r:id="rId45"/>
    <p:sldId id="402" r:id="rId46"/>
    <p:sldId id="406" r:id="rId47"/>
    <p:sldId id="372" r:id="rId48"/>
    <p:sldId id="375"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6568"/>
    <a:srgbClr val="D85053"/>
    <a:srgbClr val="CCECFF"/>
    <a:srgbClr val="FF3300"/>
    <a:srgbClr val="990099"/>
    <a:srgbClr val="FF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3535" autoAdjust="0"/>
  </p:normalViewPr>
  <p:slideViewPr>
    <p:cSldViewPr>
      <p:cViewPr>
        <p:scale>
          <a:sx n="75" d="100"/>
          <a:sy n="75" d="100"/>
        </p:scale>
        <p:origin x="-684" y="72"/>
      </p:cViewPr>
      <p:guideLst>
        <p:guide orient="horz" pos="2208"/>
        <p:guide pos="2880"/>
      </p:guideLst>
    </p:cSldViewPr>
  </p:slideViewPr>
  <p:outlineViewPr>
    <p:cViewPr>
      <p:scale>
        <a:sx n="33" d="100"/>
        <a:sy n="33" d="100"/>
      </p:scale>
      <p:origin x="0" y="1886"/>
    </p:cViewPr>
  </p:outlineViewPr>
  <p:notesTextViewPr>
    <p:cViewPr>
      <p:scale>
        <a:sx n="100" d="100"/>
        <a:sy n="100" d="100"/>
      </p:scale>
      <p:origin x="0" y="0"/>
    </p:cViewPr>
  </p:notesTextViewPr>
  <p:sorterViewPr>
    <p:cViewPr>
      <p:scale>
        <a:sx n="100" d="100"/>
        <a:sy n="100" d="100"/>
      </p:scale>
      <p:origin x="0" y="9612"/>
    </p:cViewPr>
  </p:sorterViewPr>
  <p:notesViewPr>
    <p:cSldViewPr>
      <p:cViewPr>
        <p:scale>
          <a:sx n="100" d="100"/>
          <a:sy n="100" d="100"/>
        </p:scale>
        <p:origin x="-2352" y="80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83333333333"/>
          <c:y val="3.4375000000000003E-2"/>
          <c:w val="0.62083333333333302"/>
          <c:h val="0.93125000000000002"/>
        </c:manualLayout>
      </c:layout>
      <c:pieChart>
        <c:varyColors val="1"/>
        <c:ser>
          <c:idx val="0"/>
          <c:order val="0"/>
          <c:tx>
            <c:strRef>
              <c:f>Sheet1!$B$1</c:f>
              <c:strCache>
                <c:ptCount val="1"/>
                <c:pt idx="0">
                  <c:v>Sales</c:v>
                </c:pt>
              </c:strCache>
            </c:strRef>
          </c:tx>
          <c:spPr>
            <a:solidFill>
              <a:srgbClr val="DD6568"/>
            </a:solidFill>
            <a:ln w="12700">
              <a:solidFill>
                <a:schemeClr val="tx1"/>
              </a:solidFill>
            </a:ln>
          </c:spPr>
          <c:explosion val="8"/>
          <c:dPt>
            <c:idx val="0"/>
            <c:bubble3D val="0"/>
            <c:explosion val="0"/>
          </c:dPt>
          <c:dPt>
            <c:idx val="1"/>
            <c:bubble3D val="0"/>
            <c:explosion val="0"/>
          </c:dPt>
          <c:dPt>
            <c:idx val="2"/>
            <c:bubble3D val="0"/>
            <c:explosion val="0"/>
          </c:dPt>
          <c:cat>
            <c:strRef>
              <c:f>Sheet1!$A$2:$A$5</c:f>
              <c:strCache>
                <c:ptCount val="3"/>
                <c:pt idx="0">
                  <c:v>1st Qtr</c:v>
                </c:pt>
                <c:pt idx="1">
                  <c:v>2nd Qtr</c:v>
                </c:pt>
                <c:pt idx="2">
                  <c:v>3rd Qtr</c:v>
                </c:pt>
              </c:strCache>
            </c:strRef>
          </c:cat>
          <c:val>
            <c:numRef>
              <c:f>Sheet1!$B$2:$B$5</c:f>
              <c:numCache>
                <c:formatCode>General</c:formatCode>
                <c:ptCount val="4"/>
                <c:pt idx="0">
                  <c:v>3.3</c:v>
                </c:pt>
                <c:pt idx="1">
                  <c:v>3.3</c:v>
                </c:pt>
                <c:pt idx="2">
                  <c:v>3.3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4" name="Text Box 6"/>
          <p:cNvSpPr txBox="1">
            <a:spLocks noChangeArrowheads="1"/>
          </p:cNvSpPr>
          <p:nvPr/>
        </p:nvSpPr>
        <p:spPr bwMode="auto">
          <a:xfrm>
            <a:off x="3816350" y="149225"/>
            <a:ext cx="2663825" cy="314325"/>
          </a:xfrm>
          <a:prstGeom prst="rect">
            <a:avLst/>
          </a:prstGeom>
          <a:noFill/>
          <a:ln w="12700">
            <a:noFill/>
            <a:miter lim="800000"/>
            <a:headEnd type="none" w="sm" len="sm"/>
            <a:tailEnd type="none" w="sm" len="sm"/>
          </a:ln>
          <a:effectLst/>
        </p:spPr>
        <p:txBody>
          <a:bodyPr lIns="93167" tIns="46584" rIns="93167" bIns="46584">
            <a:spAutoFit/>
          </a:bodyPr>
          <a:lstStyle/>
          <a:p>
            <a:pPr algn="r" defTabSz="930833" eaLnBrk="0" hangingPunct="0">
              <a:lnSpc>
                <a:spcPct val="130000"/>
              </a:lnSpc>
              <a:spcBef>
                <a:spcPct val="50000"/>
              </a:spcBef>
              <a:defRPr/>
            </a:pPr>
            <a:r>
              <a:rPr lang="en-US" sz="1100" dirty="0">
                <a:effectLst>
                  <a:outerShdw blurRad="38100" dist="38100" dir="2700000" algn="tl">
                    <a:srgbClr val="C0C0C0"/>
                  </a:outerShdw>
                </a:effectLst>
                <a:latin typeface="Arial" charset="0"/>
              </a:rPr>
              <a:t>Partners in Caring – April, 2012</a:t>
            </a:r>
          </a:p>
        </p:txBody>
      </p:sp>
      <p:sp>
        <p:nvSpPr>
          <p:cNvPr id="89091" name="Rectangle 9"/>
          <p:cNvSpPr>
            <a:spLocks noChangeArrowheads="1"/>
          </p:cNvSpPr>
          <p:nvPr/>
        </p:nvSpPr>
        <p:spPr bwMode="auto">
          <a:xfrm>
            <a:off x="4595813" y="8628063"/>
            <a:ext cx="21812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1" tIns="46785" rIns="93571" bIns="46785" anchor="b"/>
          <a:lstStyle/>
          <a:p>
            <a:pPr algn="r"/>
            <a:fld id="{AA05635E-7D1A-4424-A40C-93BCEEF726DB}" type="slidenum">
              <a:rPr lang="en-US" sz="1000">
                <a:latin typeface="Arial" charset="0"/>
              </a:rPr>
              <a:pPr algn="r"/>
              <a:t>‹#›</a:t>
            </a:fld>
            <a:endParaRPr lang="en-US" sz="1000">
              <a:latin typeface="Arial" charset="0"/>
            </a:endParaRPr>
          </a:p>
        </p:txBody>
      </p:sp>
    </p:spTree>
    <p:extLst>
      <p:ext uri="{BB962C8B-B14F-4D97-AF65-F5344CB8AC3E}">
        <p14:creationId xmlns:p14="http://schemas.microsoft.com/office/powerpoint/2010/main" val="629160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38475" cy="465138"/>
          </a:xfrm>
          <a:prstGeom prst="rect">
            <a:avLst/>
          </a:prstGeom>
          <a:noFill/>
          <a:ln w="12700">
            <a:noFill/>
            <a:miter lim="800000"/>
            <a:headEnd type="none" w="sm" len="sm"/>
            <a:tailEnd type="none" w="sm" len="sm"/>
          </a:ln>
          <a:effectLst/>
        </p:spPr>
        <p:txBody>
          <a:bodyPr vert="horz" wrap="square" lIns="93167" tIns="46584" rIns="93167" bIns="46584" numCol="1" anchor="t" anchorCtr="0" compatLnSpc="1">
            <a:prstTxWarp prst="textNoShape">
              <a:avLst/>
            </a:prstTxWarp>
          </a:bodyPr>
          <a:lstStyle>
            <a:lvl1pPr defTabSz="930833" eaLnBrk="0" hangingPunct="0">
              <a:defRPr sz="1200">
                <a:latin typeface="Times New Roman" pitchFamily="18" charset="0"/>
              </a:defRPr>
            </a:lvl1pPr>
          </a:lstStyle>
          <a:p>
            <a:pPr>
              <a:defRPr/>
            </a:pPr>
            <a:endParaRPr lang="en-US"/>
          </a:p>
        </p:txBody>
      </p:sp>
      <p:sp>
        <p:nvSpPr>
          <p:cNvPr id="82947" name="Rectangle 3"/>
          <p:cNvSpPr>
            <a:spLocks noGrp="1" noChangeArrowheads="1"/>
          </p:cNvSpPr>
          <p:nvPr>
            <p:ph type="dt" idx="1"/>
          </p:nvPr>
        </p:nvSpPr>
        <p:spPr bwMode="auto">
          <a:xfrm>
            <a:off x="3971925" y="0"/>
            <a:ext cx="3038475" cy="465138"/>
          </a:xfrm>
          <a:prstGeom prst="rect">
            <a:avLst/>
          </a:prstGeom>
          <a:noFill/>
          <a:ln w="12700">
            <a:noFill/>
            <a:miter lim="800000"/>
            <a:headEnd type="none" w="sm" len="sm"/>
            <a:tailEnd type="none" w="sm" len="sm"/>
          </a:ln>
          <a:effectLst/>
        </p:spPr>
        <p:txBody>
          <a:bodyPr vert="horz" wrap="square" lIns="93167" tIns="46584" rIns="93167" bIns="46584" numCol="1" anchor="t" anchorCtr="0" compatLnSpc="1">
            <a:prstTxWarp prst="textNoShape">
              <a:avLst/>
            </a:prstTxWarp>
          </a:bodyPr>
          <a:lstStyle>
            <a:lvl1pPr algn="r" defTabSz="930833" eaLnBrk="0" hangingPunct="0">
              <a:defRPr sz="1200">
                <a:latin typeface="Times New Roman" pitchFamily="18"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935038" y="4416425"/>
            <a:ext cx="5140325" cy="4183063"/>
          </a:xfrm>
          <a:prstGeom prst="rect">
            <a:avLst/>
          </a:prstGeom>
          <a:noFill/>
          <a:ln w="12700">
            <a:noFill/>
            <a:miter lim="800000"/>
            <a:headEnd type="none" w="sm" len="sm"/>
            <a:tailEnd type="none" w="sm" len="sm"/>
          </a:ln>
          <a:effectLst/>
        </p:spPr>
        <p:txBody>
          <a:bodyPr vert="horz" wrap="square" lIns="93167" tIns="46584" rIns="93167"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831263"/>
            <a:ext cx="3038475" cy="465137"/>
          </a:xfrm>
          <a:prstGeom prst="rect">
            <a:avLst/>
          </a:prstGeom>
          <a:noFill/>
          <a:ln w="12700">
            <a:noFill/>
            <a:miter lim="800000"/>
            <a:headEnd type="none" w="sm" len="sm"/>
            <a:tailEnd type="none" w="sm" len="sm"/>
          </a:ln>
          <a:effectLst/>
        </p:spPr>
        <p:txBody>
          <a:bodyPr vert="horz" wrap="square" lIns="93167" tIns="46584" rIns="93167" bIns="46584" numCol="1" anchor="b" anchorCtr="0" compatLnSpc="1">
            <a:prstTxWarp prst="textNoShape">
              <a:avLst/>
            </a:prstTxWarp>
          </a:bodyPr>
          <a:lstStyle>
            <a:lvl1pPr defTabSz="930833" eaLnBrk="0" hangingPunct="0">
              <a:defRPr sz="1200">
                <a:latin typeface="Times New Roman" pitchFamily="18" charset="0"/>
              </a:defRPr>
            </a:lvl1pPr>
          </a:lstStyle>
          <a:p>
            <a:pPr>
              <a:defRPr/>
            </a:pPr>
            <a:endParaRPr lang="en-US"/>
          </a:p>
        </p:txBody>
      </p:sp>
      <p:sp>
        <p:nvSpPr>
          <p:cNvPr id="82951" name="Rectangle 7"/>
          <p:cNvSpPr>
            <a:spLocks noGrp="1" noChangeArrowheads="1"/>
          </p:cNvSpPr>
          <p:nvPr>
            <p:ph type="sldNum" sz="quarter" idx="5"/>
          </p:nvPr>
        </p:nvSpPr>
        <p:spPr bwMode="auto">
          <a:xfrm>
            <a:off x="3971925" y="8831263"/>
            <a:ext cx="3038475" cy="465137"/>
          </a:xfrm>
          <a:prstGeom prst="rect">
            <a:avLst/>
          </a:prstGeom>
          <a:noFill/>
          <a:ln w="12700">
            <a:noFill/>
            <a:miter lim="800000"/>
            <a:headEnd type="none" w="sm" len="sm"/>
            <a:tailEnd type="none" w="sm" len="sm"/>
          </a:ln>
          <a:effectLst/>
        </p:spPr>
        <p:txBody>
          <a:bodyPr vert="horz" wrap="square" lIns="93167" tIns="46584" rIns="93167" bIns="46584" numCol="1" anchor="b" anchorCtr="0" compatLnSpc="1">
            <a:prstTxWarp prst="textNoShape">
              <a:avLst/>
            </a:prstTxWarp>
          </a:bodyPr>
          <a:lstStyle>
            <a:lvl1pPr algn="r" defTabSz="930833" eaLnBrk="0" hangingPunct="0">
              <a:defRPr sz="1200">
                <a:latin typeface="Times New Roman" pitchFamily="18" charset="0"/>
              </a:defRPr>
            </a:lvl1pPr>
          </a:lstStyle>
          <a:p>
            <a:pPr>
              <a:defRPr/>
            </a:pPr>
            <a:fld id="{06FF6FD3-8016-4A07-A8DC-2F0462FA41E5}" type="slidenum">
              <a:rPr lang="en-US"/>
              <a:pPr>
                <a:defRPr/>
              </a:pPr>
              <a:t>‹#›</a:t>
            </a:fld>
            <a:endParaRPr lang="en-US"/>
          </a:p>
        </p:txBody>
      </p:sp>
    </p:spTree>
    <p:extLst>
      <p:ext uri="{BB962C8B-B14F-4D97-AF65-F5344CB8AC3E}">
        <p14:creationId xmlns:p14="http://schemas.microsoft.com/office/powerpoint/2010/main" val="3081368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BDE81ECC-F0F7-4DC0-995E-C23AD3B48535}" type="slidenum">
              <a:rPr lang="en-US" smtClean="0">
                <a:latin typeface="Times New Roman" pitchFamily="18" charset="0"/>
              </a:rPr>
              <a:pPr/>
              <a:t>1</a:t>
            </a:fld>
            <a:endParaRPr lang="en-US"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The presenter should</a:t>
            </a:r>
            <a:r>
              <a:rPr lang="en-US" baseline="0" dirty="0" smtClean="0"/>
              <a:t> include your name here. Start by saying a few words about yourself. </a:t>
            </a:r>
            <a:endParaRPr lang="en-US" dirty="0" smtClean="0"/>
          </a:p>
          <a:p>
            <a:endParaRPr lang="en-US" dirty="0" smtClean="0"/>
          </a:p>
          <a:p>
            <a:pPr>
              <a:lnSpc>
                <a:spcPct val="85000"/>
              </a:lnSpc>
              <a:spcBef>
                <a:spcPct val="0"/>
              </a:spcBef>
            </a:pPr>
            <a:r>
              <a:rPr lang="en-US" b="0" dirty="0" smtClean="0"/>
              <a:t>This presentation</a:t>
            </a:r>
            <a:r>
              <a:rPr lang="en-US" b="0" baseline="0" dirty="0" smtClean="0"/>
              <a:t> was originally develop by </a:t>
            </a:r>
            <a:r>
              <a:rPr lang="en-US" b="0" dirty="0" smtClean="0"/>
              <a:t>Michael </a:t>
            </a:r>
            <a:r>
              <a:rPr lang="en-US" b="0" dirty="0" err="1" smtClean="0"/>
              <a:t>GuntherMaher</a:t>
            </a:r>
            <a:r>
              <a:rPr lang="en-US" b="0" dirty="0" smtClean="0"/>
              <a:t> MD, FACP</a:t>
            </a:r>
          </a:p>
          <a:p>
            <a:pPr>
              <a:spcBef>
                <a:spcPct val="30000"/>
              </a:spcBef>
            </a:pPr>
            <a:r>
              <a:rPr lang="en-US" b="0" dirty="0" smtClean="0"/>
              <a:t>Palliative Care and Hospice</a:t>
            </a:r>
          </a:p>
          <a:p>
            <a:pPr>
              <a:spcBef>
                <a:spcPct val="0"/>
              </a:spcBef>
            </a:pPr>
            <a:r>
              <a:rPr lang="en-US" b="0" dirty="0" smtClean="0"/>
              <a:t>Kaiser-Permanente, Sacramento</a:t>
            </a:r>
          </a:p>
          <a:p>
            <a:endParaRPr lang="en-US"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2E93D156-0DA4-440A-B93E-E32FB5C0967B}" type="slidenum">
              <a:rPr lang="en-US" smtClean="0">
                <a:latin typeface="Times New Roman" pitchFamily="18" charset="0"/>
              </a:rPr>
              <a:pPr/>
              <a:t>10</a:t>
            </a:fld>
            <a:endParaRPr lang="en-US"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Most of us hope we’ll live a long life, without much pain or loss of function, and then die suddenly in our sleep before we can experience serious illness or disability. Unfortunately, only about 10% of us will die this way. The y axis shows health status or well-being, and x axis shows time. Common causes are accidents and sudden death from cardiac arrest. </a:t>
            </a:r>
          </a:p>
          <a:p>
            <a:endParaRPr lang="en-US" dirty="0" smtClean="0"/>
          </a:p>
          <a:p>
            <a:r>
              <a:rPr lang="en-US" dirty="0" smtClean="0"/>
              <a:t>The rest of us will die with some kind of chronic illness.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82B2F25B-9CFE-441F-A27C-00A5DBC959EA}" type="slidenum">
              <a:rPr lang="en-US" smtClean="0">
                <a:latin typeface="Times New Roman" pitchFamily="18" charset="0"/>
              </a:rPr>
              <a:pPr/>
              <a:t>11</a:t>
            </a:fld>
            <a:endParaRPr lang="en-US" smtClean="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There are 3 patterns that describe how most of us will die. </a:t>
            </a:r>
          </a:p>
          <a:p>
            <a:endParaRPr lang="en-US" smtClean="0"/>
          </a:p>
          <a:p>
            <a:r>
              <a:rPr lang="en-US" smtClean="0"/>
              <a:t>Some will develop cancer or a similarly terminal illness, that cannot be cured. The decline will occur over months to a year or two, then we’ll die. </a:t>
            </a:r>
          </a:p>
          <a:p>
            <a:endParaRPr lang="en-US" smtClean="0"/>
          </a:p>
          <a:p>
            <a:r>
              <a:rPr lang="en-US" smtClean="0"/>
              <a:t>Many of us will have chronic organ failure like heart failure or lung disease. We’ll have episodes where we get acutely ill and end up in the hospital, then get better. However, slowly over time we’ll see our vitality draining away. </a:t>
            </a:r>
          </a:p>
          <a:p>
            <a:endParaRPr lang="en-US" smtClean="0"/>
          </a:p>
          <a:p>
            <a:r>
              <a:rPr lang="en-US" smtClean="0"/>
              <a:t>Unfortunately, about 15% of us will develop dementia or some other neurologic disease that slowly takes away our abilities and identity over a period of 7-15 years. Even a few years before our death we’ll be hopelessly disabled. </a:t>
            </a:r>
          </a:p>
          <a:p>
            <a:endParaRPr lang="en-US" smtClean="0"/>
          </a:p>
          <a:p>
            <a:r>
              <a:rPr lang="en-US" smtClean="0"/>
              <a:t>The following slide shows these patterns in graph form.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pPr eaLnBrk="1" hangingPunct="1"/>
            <a:fld id="{D466923B-4D85-4CFE-9F05-4796CB39BD0E}" type="slidenum">
              <a:rPr lang="en-US" smtClean="0">
                <a:latin typeface="Arial" charset="0"/>
              </a:rPr>
              <a:pPr eaLnBrk="1" hangingPunct="1"/>
              <a:t>12</a:t>
            </a:fld>
            <a:endParaRPr lang="en-US" smtClean="0">
              <a:latin typeface="Arial" charset="0"/>
            </a:endParaRPr>
          </a:p>
        </p:txBody>
      </p:sp>
      <p:sp>
        <p:nvSpPr>
          <p:cNvPr id="6451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b"/>
          <a:lstStyle>
            <a:lvl1pPr defTabSz="912813" eaLnBrk="0" hangingPunct="0">
              <a:defRPr>
                <a:solidFill>
                  <a:schemeClr val="tx1"/>
                </a:solidFill>
                <a:latin typeface="Garamond" pitchFamily="18" charset="0"/>
              </a:defRPr>
            </a:lvl1pPr>
            <a:lvl2pPr marL="742950" indent="-285750" defTabSz="912813" eaLnBrk="0" hangingPunct="0">
              <a:defRPr>
                <a:solidFill>
                  <a:schemeClr val="tx1"/>
                </a:solidFill>
                <a:latin typeface="Garamond" pitchFamily="18" charset="0"/>
              </a:defRPr>
            </a:lvl2pPr>
            <a:lvl3pPr marL="1143000" indent="-228600" defTabSz="912813" eaLnBrk="0" hangingPunct="0">
              <a:defRPr>
                <a:solidFill>
                  <a:schemeClr val="tx1"/>
                </a:solidFill>
                <a:latin typeface="Garamond" pitchFamily="18" charset="0"/>
              </a:defRPr>
            </a:lvl3pPr>
            <a:lvl4pPr marL="1600200" indent="-228600" defTabSz="912813" eaLnBrk="0" hangingPunct="0">
              <a:defRPr>
                <a:solidFill>
                  <a:schemeClr val="tx1"/>
                </a:solidFill>
                <a:latin typeface="Garamond" pitchFamily="18" charset="0"/>
              </a:defRPr>
            </a:lvl4pPr>
            <a:lvl5pPr marL="2057400" indent="-228600" defTabSz="912813" eaLnBrk="0" hangingPunct="0">
              <a:defRPr>
                <a:solidFill>
                  <a:schemeClr val="tx1"/>
                </a:solidFill>
                <a:latin typeface="Garamond" pitchFamily="18" charset="0"/>
              </a:defRPr>
            </a:lvl5pPr>
            <a:lvl6pPr marL="2514600" indent="-228600" defTabSz="912813" eaLnBrk="0" fontAlgn="base" hangingPunct="0">
              <a:spcBef>
                <a:spcPct val="0"/>
              </a:spcBef>
              <a:spcAft>
                <a:spcPct val="0"/>
              </a:spcAft>
              <a:defRPr>
                <a:solidFill>
                  <a:schemeClr val="tx1"/>
                </a:solidFill>
                <a:latin typeface="Garamond" pitchFamily="18" charset="0"/>
              </a:defRPr>
            </a:lvl6pPr>
            <a:lvl7pPr marL="2971800" indent="-228600" defTabSz="912813" eaLnBrk="0" fontAlgn="base" hangingPunct="0">
              <a:spcBef>
                <a:spcPct val="0"/>
              </a:spcBef>
              <a:spcAft>
                <a:spcPct val="0"/>
              </a:spcAft>
              <a:defRPr>
                <a:solidFill>
                  <a:schemeClr val="tx1"/>
                </a:solidFill>
                <a:latin typeface="Garamond" pitchFamily="18" charset="0"/>
              </a:defRPr>
            </a:lvl7pPr>
            <a:lvl8pPr marL="3429000" indent="-228600" defTabSz="912813" eaLnBrk="0" fontAlgn="base" hangingPunct="0">
              <a:spcBef>
                <a:spcPct val="0"/>
              </a:spcBef>
              <a:spcAft>
                <a:spcPct val="0"/>
              </a:spcAft>
              <a:defRPr>
                <a:solidFill>
                  <a:schemeClr val="tx1"/>
                </a:solidFill>
                <a:latin typeface="Garamond" pitchFamily="18" charset="0"/>
              </a:defRPr>
            </a:lvl8pPr>
            <a:lvl9pPr marL="3886200" indent="-228600" defTabSz="912813" eaLnBrk="0" fontAlgn="base" hangingPunct="0">
              <a:spcBef>
                <a:spcPct val="0"/>
              </a:spcBef>
              <a:spcAft>
                <a:spcPct val="0"/>
              </a:spcAft>
              <a:defRPr>
                <a:solidFill>
                  <a:schemeClr val="tx1"/>
                </a:solidFill>
                <a:latin typeface="Garamond" pitchFamily="18" charset="0"/>
              </a:defRPr>
            </a:lvl9pPr>
          </a:lstStyle>
          <a:p>
            <a:pPr algn="r" eaLnBrk="1" hangingPunct="1"/>
            <a:fld id="{65D34B48-CDB0-47A8-964A-248624CE2AD3}" type="slidenum">
              <a:rPr lang="en-US" sz="1200">
                <a:latin typeface="Arial" charset="0"/>
                <a:cs typeface="Arial" charset="0"/>
              </a:rPr>
              <a:pPr algn="r" eaLnBrk="1" hangingPunct="1"/>
              <a:t>12</a:t>
            </a:fld>
            <a:endParaRPr lang="en-US" sz="1200">
              <a:latin typeface="Arial" charset="0"/>
              <a:cs typeface="Arial" charset="0"/>
            </a:endParaRPr>
          </a:p>
        </p:txBody>
      </p:sp>
      <p:sp>
        <p:nvSpPr>
          <p:cNvPr id="64516" name="Rectangle 2"/>
          <p:cNvSpPr>
            <a:spLocks noGrp="1" noRot="1" noChangeAspect="1" noChangeArrowheads="1" noTextEdit="1"/>
          </p:cNvSpPr>
          <p:nvPr>
            <p:ph type="sldImg"/>
          </p:nvPr>
        </p:nvSpPr>
        <p:spPr>
          <a:xfrm>
            <a:off x="1182688" y="696913"/>
            <a:ext cx="4648200" cy="3486150"/>
          </a:xfrm>
          <a:ln/>
        </p:spPr>
      </p:sp>
      <p:sp>
        <p:nvSpPr>
          <p:cNvPr id="6451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3155" tIns="46578" rIns="93155" bIns="46578"/>
          <a:lstStyle/>
          <a:p>
            <a:pPr eaLnBrk="1" hangingPunct="1"/>
            <a:r>
              <a:rPr lang="en-US" smtClean="0"/>
              <a:t>This is an illustration of three common trajectory curves.</a:t>
            </a:r>
          </a:p>
          <a:p>
            <a:pPr eaLnBrk="1" hangingPunct="1"/>
            <a:endParaRPr lang="en-US" smtClean="0"/>
          </a:p>
          <a:p>
            <a:pPr eaLnBrk="1" hangingPunct="1"/>
            <a:r>
              <a:rPr lang="en-US" smtClean="0"/>
              <a:t>You might spend a few minutes going over these graphs, as this is a major part of the argument for getting our colleagues to participate more in EoL care.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 feel like a person’s world is coming apart. </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13</a:t>
            </a:fld>
            <a:endParaRPr lang="en-US"/>
          </a:p>
        </p:txBody>
      </p:sp>
    </p:spTree>
    <p:extLst>
      <p:ext uri="{BB962C8B-B14F-4D97-AF65-F5344CB8AC3E}">
        <p14:creationId xmlns:p14="http://schemas.microsoft.com/office/powerpoint/2010/main" val="1164026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F7BAB922-D011-4762-BA79-97DEEC879984}" type="slidenum">
              <a:rPr lang="en-US" smtClean="0">
                <a:latin typeface="Times New Roman" pitchFamily="18" charset="0"/>
              </a:rPr>
              <a:pPr/>
              <a:t>14</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Dying patients often have a variety of challenges, discomforts and distresses that combine to create their experience of suffering. The multiplicity of issues is often underappreciated by those around them, including health care professionals. </a:t>
            </a:r>
          </a:p>
          <a:p>
            <a:endParaRPr lang="en-US" dirty="0"/>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F727733A-44B2-4B03-B6A7-8E1C3C49DA42}" type="slidenum">
              <a:rPr lang="en-US" smtClean="0">
                <a:latin typeface="Times New Roman" pitchFamily="18" charset="0"/>
              </a:rPr>
              <a:pPr/>
              <a:t>15</a:t>
            </a:fld>
            <a:endParaRPr lang="en-US"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The great majority of families find themselves unprepared to deal with the decline and demise of their loved ones. Today many families are separated by great distances and by jobs. It becomes a major life event for someone to drop what they’re doing to care for a dying family member. Jobs are often put on hold or even lost. The money runs out. Many patients and families face impoverishment as a result.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D24B5867-FEB9-4F67-B1D3-52E7564EFDDE}" type="slidenum">
              <a:rPr lang="en-US" smtClean="0">
                <a:latin typeface="Times New Roman" pitchFamily="18" charset="0"/>
              </a:rPr>
              <a:pPr/>
              <a:t>16</a:t>
            </a:fld>
            <a:endParaRPr lang="en-US"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Most people say they want to die in their own home—whether that be a house, apartment, Board &amp; Care or the home of a family member. But the sad truth is that many do not. </a:t>
            </a:r>
          </a:p>
          <a:p>
            <a:endParaRPr lang="en-US" dirty="0"/>
          </a:p>
          <a:p>
            <a:r>
              <a:rPr lang="en-US" dirty="0" smtClean="0"/>
              <a:t>Many dying patients need more care than can be provided by family, and so end up in B &amp; Cs with Hospice participating. Patients who are highly symptomatic or who have complex medical needs may go to a nursing home or skilled nursing</a:t>
            </a:r>
            <a:r>
              <a:rPr lang="en-US" baseline="0" dirty="0" smtClean="0"/>
              <a:t> facility</a:t>
            </a:r>
            <a:r>
              <a:rPr lang="en-US" dirty="0" smtClean="0"/>
              <a:t>, typically under the Medicare Skilled Benefit and without concomitant Hospice support. </a:t>
            </a:r>
          </a:p>
          <a:p>
            <a:endParaRPr lang="en-US" dirty="0"/>
          </a:p>
          <a:p>
            <a:r>
              <a:rPr lang="en-US" dirty="0" smtClean="0"/>
              <a:t>SNFs carry a tarnished reputation in many communities. There are complex reasons for this, but one of them certainly is the fact that the types of patients who require SNF care are sick, disabled and often close to the end of life. Even though SNFs in many areas are used for rehabilitation following an acute hospitalization, many do not return home, as the data shows here (data collected from the Elder Care Program at Kaiser Permanente, Sacramento, from 2000-2008; source Michael </a:t>
            </a:r>
            <a:r>
              <a:rPr lang="en-US" dirty="0" err="1" smtClean="0"/>
              <a:t>GuntherMaher</a:t>
            </a:r>
            <a:r>
              <a:rPr lang="en-US" dirty="0" smtClean="0"/>
              <a:t> MD, unpublished).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17</a:t>
            </a:fld>
            <a:endParaRPr lang="en-US"/>
          </a:p>
        </p:txBody>
      </p:sp>
    </p:spTree>
    <p:extLst>
      <p:ext uri="{BB962C8B-B14F-4D97-AF65-F5344CB8AC3E}">
        <p14:creationId xmlns:p14="http://schemas.microsoft.com/office/powerpoint/2010/main" val="373560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313ADED3-4565-4652-8E8D-126F7D93CCA1}" type="slidenum">
              <a:rPr lang="en-US" smtClean="0">
                <a:latin typeface="Times New Roman" pitchFamily="18" charset="0"/>
              </a:rPr>
              <a:pPr/>
              <a:t>18</a:t>
            </a:fld>
            <a:endParaRPr lang="en-US"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Everyone knows the two things in life that are certain: death and taxes. Yet most Americans are prepared to deal with only one of these. </a:t>
            </a:r>
          </a:p>
          <a:p>
            <a:endParaRPr lang="en-US" dirty="0"/>
          </a:p>
          <a:p>
            <a:r>
              <a:rPr lang="en-US" dirty="0" smtClean="0"/>
              <a:t>Trying to make sense of so complicated an issue is difficult work. Nevertheless, much of the problem has to do with communication. There is a culture of “don’t ask, don’t tell” when it comes to difficult issues. Even when the subjects are broached the language is ineffective. Physicians may use clinical terms that are hard for normal people to understand. Patients and families may be unable to hear much that follows the initial bad news. Medical care professionals may not spend the time to assess the various needs of the patient, or may not know how to meet them—and the families may find themselves in the same predicament.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This model demonstrates a more realistic view of how care should be delivered in the later stages of disease or the last phase of life. Gradually symptom management and quality of life trump over aims to cure or prolong life at all cost</a:t>
            </a:r>
            <a:r>
              <a:rPr lang="en-US" dirty="0" smtClean="0"/>
              <a:t>. Patients and families receive intensive comfort, planning and support during the same time they are getting standard curative treatment. Hopefully, by the time they curative treatment is no longer helping, the transition to comfort-focused care and hospice will feel seamless and natural. </a:t>
            </a:r>
          </a:p>
          <a:p>
            <a:pPr>
              <a:spcBef>
                <a:spcPct val="0"/>
              </a:spcBef>
            </a:pPr>
            <a:endParaRPr lang="en-US" dirty="0" smtClean="0"/>
          </a:p>
          <a:p>
            <a:pPr>
              <a:spcBef>
                <a:spcPct val="0"/>
              </a:spcBef>
            </a:pPr>
            <a:endParaRPr lang="en-US" dirty="0" smtClean="0"/>
          </a:p>
          <a:p>
            <a:pPr>
              <a:spcBef>
                <a:spcPct val="0"/>
              </a:spcBef>
            </a:pPr>
            <a:r>
              <a:rPr lang="en-US" dirty="0" smtClean="0"/>
              <a:t>In the last phase, hospice care is provided as death approaches.</a:t>
            </a:r>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387289-20EE-4AED-BBF5-F2A085772B86}"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E221AC3C-3C3D-42DD-A804-E1FF9F923126}" type="slidenum">
              <a:rPr lang="en-US" smtClean="0">
                <a:latin typeface="Times New Roman" pitchFamily="18" charset="0"/>
              </a:rPr>
              <a:pPr/>
              <a:t>2</a:t>
            </a:fld>
            <a:endParaRPr lang="en-US"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3049E433-1F30-4D0D-8E33-370C8C10A80F}" type="slidenum">
              <a:rPr lang="en-US" smtClean="0">
                <a:latin typeface="Times New Roman" pitchFamily="18" charset="0"/>
              </a:rPr>
              <a:pPr/>
              <a:t>20</a:t>
            </a:fld>
            <a:endParaRPr lang="en-US" smtClean="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How will we get to a model like this? How will terminally ill patients have a future that is different from what most are currently experiencing? What will make your dying experience more like the ideal? </a:t>
            </a:r>
          </a:p>
          <a:p>
            <a:endParaRPr lang="en-US" dirty="0"/>
          </a:p>
          <a:p>
            <a:r>
              <a:rPr lang="en-US" dirty="0" smtClean="0"/>
              <a:t>Communication is a big part of the solution, and something that all caring professionals—and non-professionals—can participate in. </a:t>
            </a:r>
          </a:p>
          <a:p>
            <a:endParaRPr lang="en-US" dirty="0"/>
          </a:p>
          <a:p>
            <a:r>
              <a:rPr lang="en-US" dirty="0" smtClean="0"/>
              <a:t>These are the key topics: </a:t>
            </a:r>
          </a:p>
          <a:p>
            <a:pPr marL="171450" indent="-171450">
              <a:buFont typeface="Arial" pitchFamily="34" charset="0"/>
              <a:buChar char="•"/>
            </a:pPr>
            <a:r>
              <a:rPr lang="en-US" dirty="0" smtClean="0"/>
              <a:t>Helping patients and families understand what is happening and what is at risk, </a:t>
            </a:r>
          </a:p>
          <a:p>
            <a:pPr marL="171450" indent="-171450">
              <a:buFont typeface="Arial" pitchFamily="34" charset="0"/>
              <a:buChar char="•"/>
            </a:pPr>
            <a:r>
              <a:rPr lang="en-US" dirty="0" smtClean="0"/>
              <a:t>Finding out what their goals are in light of their predicament, </a:t>
            </a:r>
          </a:p>
          <a:p>
            <a:pPr marL="171450" indent="-171450">
              <a:buFont typeface="Arial" pitchFamily="34" charset="0"/>
              <a:buChar char="•"/>
            </a:pPr>
            <a:r>
              <a:rPr lang="en-US" dirty="0" smtClean="0"/>
              <a:t>Exploring the spiritual experience that is always a major part of dying, and</a:t>
            </a:r>
          </a:p>
          <a:p>
            <a:pPr marL="171450" indent="-171450">
              <a:buFont typeface="Arial" pitchFamily="34" charset="0"/>
              <a:buChar char="•"/>
            </a:pPr>
            <a:r>
              <a:rPr lang="en-US" dirty="0" smtClean="0"/>
              <a:t>Offering competent help for the issues at hand.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ADC59D05-AFA5-400A-9DF5-F94425ACF18A}" type="slidenum">
              <a:rPr lang="en-US" smtClean="0">
                <a:latin typeface="Times New Roman" pitchFamily="18" charset="0"/>
              </a:rPr>
              <a:pPr/>
              <a:t>21</a:t>
            </a:fld>
            <a:endParaRPr lang="en-US" smtClean="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This is another statement of why we are doing this course. Just as the medical community will never solve world hunger, so the medical community will never be adequate to address the breadth and depth of issues that dying patients face. Leaving it all up to them is a losing strategy, even if there are Palliative Care doctors and Hospice nurses aplenty. The truth is that there will not be enough of them for the foreseeable future.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78802019-B0CF-4F25-BFFC-04F10558F1FF}" type="slidenum">
              <a:rPr lang="en-US" smtClean="0">
                <a:latin typeface="Times New Roman" pitchFamily="18" charset="0"/>
              </a:rPr>
              <a:pPr/>
              <a:t>22</a:t>
            </a:fld>
            <a:endParaRPr lang="en-US" smtClean="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This is the crucial issue for terminally ill patients. In actuality they are still quite alive—they are living!—and the issues they face are about living to the fullest while experiencing the failure of their health. Who are they, what do they hope for, what is important to them, what would be intolerable to them?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AEC2D169-0C2C-44E5-9BF3-2EF8D0D1F969}" type="slidenum">
              <a:rPr lang="en-US" smtClean="0">
                <a:latin typeface="Times New Roman" pitchFamily="18" charset="0"/>
              </a:rPr>
              <a:pPr/>
              <a:t>23</a:t>
            </a:fld>
            <a:endParaRPr lang="en-US"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The medical profession are long presumed the goal of behind their involvement to be to cure the patient. This is a good goal much of the time—you wouldn’t want a surgeon with any other goal operating on you, would you? </a:t>
            </a:r>
          </a:p>
          <a:p>
            <a:endParaRPr lang="en-US" dirty="0"/>
          </a:p>
          <a:p>
            <a:r>
              <a:rPr lang="en-US" dirty="0" smtClean="0"/>
              <a:t>But this is not a reasonable goal when patients are terminally ill. There are costs to many medical interventions—not just financial, but side effects, adverse risks, days spent away from home, etc. </a:t>
            </a:r>
          </a:p>
          <a:p>
            <a:endParaRPr lang="en-US" dirty="0"/>
          </a:p>
          <a:p>
            <a:r>
              <a:rPr lang="en-US" dirty="0" smtClean="0"/>
              <a:t>For much of the last 70 years the focus on cure has overshadowed any attention to pain and suffering. The hospice movement of the 70’s arose in part due to this. Even with the establishment of the Medicare Hospice Benefit in 1983, many terminally ill patients have continued to experience great suffering. The Palliative Care movement that began in the last 90’s is a response to this.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5B5360B9-756F-4CF3-9A5C-0D4CFD61E0E5}" type="slidenum">
              <a:rPr lang="en-US" smtClean="0">
                <a:latin typeface="Times New Roman" pitchFamily="18" charset="0"/>
              </a:rPr>
              <a:pPr/>
              <a:t>24</a:t>
            </a:fld>
            <a:endParaRPr lang="en-US" smtClean="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This is a case from MGM’s experience. Feel free to use another case that illustrates the complex issues around goals of care.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02E92C38-DD49-453A-9D1B-A749649E1971}" type="slidenum">
              <a:rPr lang="en-US" smtClean="0">
                <a:latin typeface="Times New Roman" pitchFamily="18" charset="0"/>
              </a:rPr>
              <a:pPr/>
              <a:t>25</a:t>
            </a:fld>
            <a:endParaRPr lang="en-US" smtClean="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One of the things that is fairly common among terminally ill patients is the desire for more curative treatment even when it is more likely to harm than help. Identifying goals other than cure can be a challenge in these situations.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who are free to talk about what is important to them will identify a variety of things. This is a short list. </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26</a:t>
            </a:fld>
            <a:endParaRPr lang="en-US"/>
          </a:p>
        </p:txBody>
      </p:sp>
    </p:spTree>
    <p:extLst>
      <p:ext uri="{BB962C8B-B14F-4D97-AF65-F5344CB8AC3E}">
        <p14:creationId xmlns:p14="http://schemas.microsoft.com/office/powerpoint/2010/main" val="932252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00976D1E-90C2-49DC-B30E-4A479540BDBB}" type="slidenum">
              <a:rPr lang="en-US" smtClean="0">
                <a:latin typeface="Times New Roman" pitchFamily="18" charset="0"/>
              </a:rPr>
              <a:pPr/>
              <a:t>27</a:t>
            </a:fld>
            <a:endParaRPr lang="en-US"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Medical professionals often reframe the patient’s goals into terms that are relevant to the medical setting.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661B9637-8FDF-441E-9C22-32D50411B600}" type="slidenum">
              <a:rPr lang="en-US" smtClean="0">
                <a:latin typeface="Times New Roman" pitchFamily="18" charset="0"/>
              </a:rPr>
              <a:pPr/>
              <a:t>28</a:t>
            </a:fld>
            <a:endParaRPr lang="en-US" smtClean="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Just as in life, so in death, we often want things that cannot simultaneously coexist. When time and health are short, it becomes extremely important to prioritize these goals if any of them are to be obtained. Sadly, many patients and families continue to defer such a resolution—which usually requires giving up something and accepting something else—and struggle unhappily until the end.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6E0FD131-FE56-43E1-9328-0945D87952FB}" type="slidenum">
              <a:rPr lang="en-US" smtClean="0">
                <a:latin typeface="Times New Roman" pitchFamily="18" charset="0"/>
              </a:rPr>
              <a:pPr/>
              <a:t>29</a:t>
            </a:fld>
            <a:endParaRPr lang="en-US"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We all know from our own lives that our priorities in life may change. For terminally ill patients, goals may change from month to month or day to day depending on the tempo of illness and the ability to accomplish important tasks. </a:t>
            </a:r>
          </a:p>
          <a:p>
            <a:endParaRPr lang="en-US" dirty="0"/>
          </a:p>
          <a:p>
            <a:r>
              <a:rPr lang="en-US" dirty="0" smtClean="0"/>
              <a:t>All medical care plans are happening in real time, and need to change in real time in response to the patient’s status. That necessarily means that the care plan must respond to the patient’s goals. </a:t>
            </a:r>
          </a:p>
          <a:p>
            <a:endParaRPr lang="en-US" dirty="0"/>
          </a:p>
          <a:p>
            <a:r>
              <a:rPr lang="en-US" dirty="0" smtClean="0"/>
              <a:t>This may seem obvious to those of us in the room right now, but it is often far from obvious to patients who are overwhelmed by disappoint, fear, conflict and the pressure to make a decision. It often takes someone else saying to them “I don’t think you can return to your apartment in this condition” for them to realize that it’s true. Likewise, when patient’s say “I want to go home now” it is important to clarify if they mean to stop efforts to prolong life. If that’s true, medical professionals need to stop antibiotics and IV fluids and whatever else and focus on getting the patient home safely.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82070FA6-E031-4064-99E6-7671D20EB553}" type="slidenum">
              <a:rPr lang="en-US" smtClean="0">
                <a:latin typeface="Times New Roman" pitchFamily="18" charset="0"/>
              </a:rPr>
              <a:pPr/>
              <a:t>3</a:t>
            </a:fld>
            <a:endParaRPr lang="en-US"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Quick review, little need to elaborate.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02BF46F5-9A28-424C-9FEE-5170E7CE4E37}" type="slidenum">
              <a:rPr lang="en-US" smtClean="0">
                <a:latin typeface="Times New Roman" pitchFamily="18" charset="0"/>
              </a:rPr>
              <a:pPr/>
              <a:t>30</a:t>
            </a:fld>
            <a:endParaRPr lang="en-US" smtClean="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This is a short list of the many reasons that patients don’t have a full discussion about their goals. </a:t>
            </a:r>
            <a:endParaRPr lang="en-US" dirty="0"/>
          </a:p>
          <a:p>
            <a:r>
              <a:rPr lang="en-US" dirty="0" smtClean="0"/>
              <a:t>Abandonment is a two-sided issue. Patients may fear loss of access to physicians or hospitals. Physicians and nurses may fear loss of relationship or breach of duty to their patient. </a:t>
            </a:r>
            <a:endParaRPr lang="en-US" dirty="0"/>
          </a:p>
          <a:p>
            <a:r>
              <a:rPr lang="en-US" dirty="0" smtClean="0"/>
              <a:t>Some professionals still see their role as solely that of cure, so that abandoning the treatment plan is equivalent to “doing nothing”. Some families and patients also talk this way. </a:t>
            </a:r>
            <a:endParaRPr lang="en-US" dirty="0"/>
          </a:p>
          <a:p>
            <a:r>
              <a:rPr lang="en-US" dirty="0" smtClean="0"/>
              <a:t>People are a product of their cultures and personal histories, and have systems of meaning by which they understand and experience their lives. For many, pain and suffering may be part of a story or belief that is important to them, even if they don’t like the story or belief. </a:t>
            </a:r>
          </a:p>
          <a:p>
            <a:endParaRPr lang="en-US" dirty="0"/>
          </a:p>
          <a:p>
            <a:r>
              <a:rPr lang="en-US" dirty="0" smtClean="0"/>
              <a:t>Many fear the dying process because of the unknowns. </a:t>
            </a:r>
          </a:p>
          <a:p>
            <a:endParaRPr lang="en-US" dirty="0"/>
          </a:p>
          <a:p>
            <a:r>
              <a:rPr lang="en-US" dirty="0" smtClean="0"/>
              <a:t>Family who speak on behalf of an incapacitated loved one may feel a measure of responsibility or guilt, should their words appear to foster a plan to abandon curative efforts. “Playing God” is a term that one often hears.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D5E25D38-87E3-4EA0-BF0D-7FFEC402240E}" type="slidenum">
              <a:rPr lang="en-US" smtClean="0">
                <a:latin typeface="Times New Roman" pitchFamily="18" charset="0"/>
              </a:rPr>
              <a:pPr/>
              <a:t>31</a:t>
            </a:fld>
            <a:endParaRPr lang="en-US" smtClean="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This is a suggested outline for discussing the goals of care with a patient or family member. You’ll notice themes from an earlier slide. </a:t>
            </a:r>
          </a:p>
          <a:p>
            <a:endParaRPr lang="en-US" dirty="0"/>
          </a:p>
          <a:p>
            <a:r>
              <a:rPr lang="en-US" dirty="0" smtClean="0"/>
              <a:t>Always start with “where we are”, </a:t>
            </a:r>
            <a:r>
              <a:rPr lang="en-US" dirty="0" err="1" smtClean="0"/>
              <a:t>ie</a:t>
            </a:r>
            <a:r>
              <a:rPr lang="en-US" dirty="0" smtClean="0"/>
              <a:t> the facts. Make sure they know what they need to know and have their questions about this addressed first. (Faith Community leaders may help a patient of family formulate the questions they want or need to ask medical staff) </a:t>
            </a:r>
          </a:p>
          <a:p>
            <a:endParaRPr lang="en-US" dirty="0"/>
          </a:p>
          <a:p>
            <a:r>
              <a:rPr lang="en-US" dirty="0" smtClean="0"/>
              <a:t>Be curious about concerns and fears. Explore. This will allow them to answer the pivotal issue, “what is important now?”</a:t>
            </a:r>
          </a:p>
          <a:p>
            <a:endParaRPr lang="en-US" dirty="0"/>
          </a:p>
          <a:p>
            <a:r>
              <a:rPr lang="en-US" dirty="0" smtClean="0"/>
              <a:t>Summarize and say it back to them. If they nod their head, you’ve got it and can now make some recommendations. </a:t>
            </a:r>
          </a:p>
          <a:p>
            <a:endParaRPr lang="en-US" dirty="0"/>
          </a:p>
          <a:p>
            <a:r>
              <a:rPr lang="en-US" dirty="0" smtClean="0"/>
              <a:t>Don’t want for conflicts or contradictions to find you. If you can see that the expressed goals are not compatible, this is the time to say that. If the patient or family cannot “get real” about the incompatibility, you may want to explore the issues behind that.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32</a:t>
            </a:fld>
            <a:endParaRPr lang="en-US"/>
          </a:p>
        </p:txBody>
      </p:sp>
    </p:spTree>
    <p:extLst>
      <p:ext uri="{BB962C8B-B14F-4D97-AF65-F5344CB8AC3E}">
        <p14:creationId xmlns:p14="http://schemas.microsoft.com/office/powerpoint/2010/main" val="2828335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picture on the left is a collection of torture devices used during the Spanish Inquisition. To the upper right we have what some patients (not most, thankfully) consider the modern equivalent—the ICU. And the well known bottle of pills. </a:t>
            </a:r>
          </a:p>
          <a:p>
            <a:endParaRPr lang="en-US" dirty="0"/>
          </a:p>
          <a:p>
            <a:r>
              <a:rPr lang="en-US" dirty="0" smtClean="0"/>
              <a:t>We want to spend a few minutes providing an overview about pain and suffering among dying patients. </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33</a:t>
            </a:fld>
            <a:endParaRPr lang="en-US"/>
          </a:p>
        </p:txBody>
      </p:sp>
    </p:spTree>
    <p:extLst>
      <p:ext uri="{BB962C8B-B14F-4D97-AF65-F5344CB8AC3E}">
        <p14:creationId xmlns:p14="http://schemas.microsoft.com/office/powerpoint/2010/main" val="167890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903ECF4E-0F6F-4086-B3DE-9F5C8B880912}" type="slidenum">
              <a:rPr lang="en-US" smtClean="0">
                <a:latin typeface="Times New Roman" pitchFamily="18" charset="0"/>
              </a:rPr>
              <a:pPr/>
              <a:t>34</a:t>
            </a:fld>
            <a:endParaRPr lang="en-US" smtClean="0">
              <a:latin typeface="Times New Roman" pitchFamily="18" charset="0"/>
            </a:endParaRPr>
          </a:p>
        </p:txBody>
      </p:sp>
      <p:sp>
        <p:nvSpPr>
          <p:cNvPr id="81923" name="Rectangle 2"/>
          <p:cNvSpPr>
            <a:spLocks noGrp="1" noRot="1" noChangeAspect="1" noChangeArrowheads="1" noTextEdit="1"/>
          </p:cNvSpPr>
          <p:nvPr>
            <p:ph type="sldImg"/>
          </p:nvPr>
        </p:nvSpPr>
        <p:spPr>
          <a:xfrm>
            <a:off x="1143000" y="838200"/>
            <a:ext cx="4646613" cy="3486150"/>
          </a:xfrm>
          <a:ln/>
        </p:spPr>
      </p:sp>
      <p:sp>
        <p:nvSpPr>
          <p:cNvPr id="81924" name="Rectangle 3"/>
          <p:cNvSpPr>
            <a:spLocks noGrp="1" noChangeArrowheads="1"/>
          </p:cNvSpPr>
          <p:nvPr>
            <p:ph type="body" idx="1"/>
          </p:nvPr>
        </p:nvSpPr>
        <p:spPr>
          <a:xfrm>
            <a:off x="701675" y="4416425"/>
            <a:ext cx="5607050"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Read.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EEF3F398-F718-4A95-9CBB-FAFCDD94C917}" type="slidenum">
              <a:rPr lang="en-US" smtClean="0">
                <a:latin typeface="Times New Roman" pitchFamily="18" charset="0"/>
              </a:rPr>
              <a:pPr/>
              <a:t>35</a:t>
            </a:fld>
            <a:endParaRPr lang="en-US"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701675" y="4416425"/>
            <a:ext cx="5607050"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Read.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t>
            </a:r>
          </a:p>
          <a:p>
            <a:endParaRPr lang="en-US" dirty="0"/>
          </a:p>
          <a:p>
            <a:r>
              <a:rPr lang="en-US" dirty="0" smtClean="0"/>
              <a:t>That doctors may underestimate pain is not surprising. Patients can experience significant pain and still appear calm. Doctors may fear the risk of abuse of medications, or side effects that may hamper rehabilitation. </a:t>
            </a:r>
          </a:p>
          <a:p>
            <a:endParaRPr lang="en-US" dirty="0"/>
          </a:p>
          <a:p>
            <a:r>
              <a:rPr lang="en-US" dirty="0" smtClean="0"/>
              <a:t>Nurses may undertreat pain because they may be too busy to reassess the patient, or may need to call a doctor to get a new order if the medication is not working well enough, or may trust the doctors order more than the patient’s report. </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36</a:t>
            </a:fld>
            <a:endParaRPr lang="en-US"/>
          </a:p>
        </p:txBody>
      </p:sp>
    </p:spTree>
    <p:extLst>
      <p:ext uri="{BB962C8B-B14F-4D97-AF65-F5344CB8AC3E}">
        <p14:creationId xmlns:p14="http://schemas.microsoft.com/office/powerpoint/2010/main" val="3607169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us, whether health care professionals or not, have challenges in understanding someone else’s pain. This is a short list. </a:t>
            </a:r>
          </a:p>
          <a:p>
            <a:endParaRPr lang="en-US" dirty="0"/>
          </a:p>
          <a:p>
            <a:r>
              <a:rPr lang="en-US" dirty="0" smtClean="0"/>
              <a:t>It is often uncomfortable just being with someone in pain, especially if you’re empathetic. We all tend to avoid putting ourselves in that situation too often. </a:t>
            </a:r>
          </a:p>
          <a:p>
            <a:endParaRPr lang="en-US" dirty="0"/>
          </a:p>
          <a:p>
            <a:r>
              <a:rPr lang="en-US" dirty="0" smtClean="0"/>
              <a:t>It can be difficult for patients to describe their pain. We use a 10-point scale in the hospital and in Hospice, which is simple enough, and still sometimes difficult for patients to use. </a:t>
            </a:r>
          </a:p>
          <a:p>
            <a:endParaRPr lang="en-US" dirty="0"/>
          </a:p>
          <a:p>
            <a:r>
              <a:rPr lang="en-US" dirty="0" smtClean="0"/>
              <a:t>Spiritual pain is a difficult issue, yet clearly real to most of us who care for the dying. Unresolved issues of meaning, disappointment, dismay, fear and abandonment may amplify the distress prompted by a physical sensation. It can be difficult to talk about this, which is one reason why the role of chaplains and spiritual care professionals is so important. </a:t>
            </a:r>
          </a:p>
          <a:p>
            <a:endParaRPr lang="en-US" dirty="0"/>
          </a:p>
          <a:p>
            <a:r>
              <a:rPr lang="en-US" dirty="0" smtClean="0"/>
              <a:t>Finally, patients may fear loss of some of their autonomy just by “giving in” to pain medication. </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37</a:t>
            </a:fld>
            <a:endParaRPr lang="en-US"/>
          </a:p>
        </p:txBody>
      </p:sp>
    </p:spTree>
    <p:extLst>
      <p:ext uri="{BB962C8B-B14F-4D97-AF65-F5344CB8AC3E}">
        <p14:creationId xmlns:p14="http://schemas.microsoft.com/office/powerpoint/2010/main" val="358935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C8E19433-1AE5-4152-8864-376A15C224E9}" type="slidenum">
              <a:rPr lang="en-US" smtClean="0">
                <a:latin typeface="Times New Roman" pitchFamily="18" charset="0"/>
              </a:rPr>
              <a:pPr/>
              <a:t>38</a:t>
            </a:fld>
            <a:endParaRPr lang="en-US" smtClean="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01675" y="4416425"/>
            <a:ext cx="5607050"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Read.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variety of symptoms that patients may experience as they die, and a variety of emotions, some of which are listed here. All of these are part of the larger issue of suffering, which has physical, emotional and spiritual domains. </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39</a:t>
            </a:fld>
            <a:endParaRPr lang="en-US"/>
          </a:p>
        </p:txBody>
      </p:sp>
    </p:spTree>
    <p:extLst>
      <p:ext uri="{BB962C8B-B14F-4D97-AF65-F5344CB8AC3E}">
        <p14:creationId xmlns:p14="http://schemas.microsoft.com/office/powerpoint/2010/main" val="188769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0499B2AB-C297-469F-8D70-6CF2D3DFBD21}" type="slidenum">
              <a:rPr lang="en-US" smtClean="0">
                <a:latin typeface="Times New Roman" pitchFamily="18" charset="0"/>
              </a:rPr>
              <a:pPr/>
              <a:t>4</a:t>
            </a:fld>
            <a:endParaRPr lang="en-US"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Quick review, little need to elaborate.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Suffering is informed by the patient’s story, their social and family context, and the physical and social losses they experience as their health declines.</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40</a:t>
            </a:fld>
            <a:endParaRPr lang="en-US"/>
          </a:p>
        </p:txBody>
      </p:sp>
    </p:spTree>
    <p:extLst>
      <p:ext uri="{BB962C8B-B14F-4D97-AF65-F5344CB8AC3E}">
        <p14:creationId xmlns:p14="http://schemas.microsoft.com/office/powerpoint/2010/main" val="1588187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common myths about pain medication. </a:t>
            </a:r>
          </a:p>
          <a:p>
            <a:endParaRPr lang="en-US" dirty="0"/>
          </a:p>
          <a:p>
            <a:r>
              <a:rPr lang="en-US" dirty="0" smtClean="0"/>
              <a:t>Some believe that, if you want the good stuff to work when you need it, you should defer using it until things get bad. Or that you should treat only severe pain. </a:t>
            </a:r>
          </a:p>
          <a:p>
            <a:endParaRPr lang="en-US" dirty="0"/>
          </a:p>
          <a:p>
            <a:r>
              <a:rPr lang="en-US" dirty="0" smtClean="0"/>
              <a:t>Although many cancer patients have significant pain, some believe that cancer always causes distressing pain that leads to a miserable death. </a:t>
            </a:r>
          </a:p>
          <a:p>
            <a:endParaRPr lang="en-US" dirty="0"/>
          </a:p>
          <a:p>
            <a:r>
              <a:rPr lang="en-US" dirty="0" smtClean="0"/>
              <a:t>Some fear that opioids will cause accelerated heart or lung failure. Or that they make you die sooner. </a:t>
            </a:r>
          </a:p>
          <a:p>
            <a:endParaRPr lang="en-US" dirty="0"/>
          </a:p>
          <a:p>
            <a:r>
              <a:rPr lang="en-US" dirty="0" smtClean="0"/>
              <a:t>A common belief is that opioids lead to addiction. </a:t>
            </a:r>
          </a:p>
          <a:p>
            <a:endParaRPr lang="en-US" dirty="0"/>
          </a:p>
          <a:p>
            <a:r>
              <a:rPr lang="en-US" dirty="0" smtClean="0"/>
              <a:t>None of these are true, though, like most myths, there is a grain of truth behind them. </a:t>
            </a:r>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41</a:t>
            </a:fld>
            <a:endParaRPr lang="en-US"/>
          </a:p>
        </p:txBody>
      </p:sp>
    </p:spTree>
    <p:extLst>
      <p:ext uri="{BB962C8B-B14F-4D97-AF65-F5344CB8AC3E}">
        <p14:creationId xmlns:p14="http://schemas.microsoft.com/office/powerpoint/2010/main" val="1374925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D62A0E66-B338-4F7F-953F-8AE20CF8EC5C}" type="slidenum">
              <a:rPr lang="en-US" smtClean="0">
                <a:latin typeface="Times New Roman" pitchFamily="18" charset="0"/>
              </a:rPr>
              <a:pPr/>
              <a:t>42</a:t>
            </a:fld>
            <a:endParaRPr lang="en-US" smtClean="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701675" y="4416425"/>
            <a:ext cx="5607050"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Studies have shown that patients who treat their pain earlier and consistently will use less drug than those who wait for a crisis and then try to “catch up”. Consistently </a:t>
            </a:r>
            <a:r>
              <a:rPr lang="en-US" u="sng" dirty="0" smtClean="0"/>
              <a:t>un</a:t>
            </a:r>
            <a:r>
              <a:rPr lang="en-US" dirty="0" smtClean="0"/>
              <a:t>controlled pain may lead to changes in the nervous system that actually promote pain.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AC2C1323-546D-4313-B0B0-70F78262EF9C}" type="slidenum">
              <a:rPr lang="en-US" smtClean="0">
                <a:latin typeface="Times New Roman" pitchFamily="18" charset="0"/>
              </a:rPr>
              <a:pPr/>
              <a:t>43</a:t>
            </a:fld>
            <a:endParaRPr lang="en-US"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701675" y="4416425"/>
            <a:ext cx="5607050"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Some patient may suffer sedation in addition to pain relief. In extreme cases, patients may require so much medication to control pain that their respiratory rate becomes depressed. As long as the intention is to treat discomfort, this is viewed as an ethically acceptable consequence.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patient who uses any dose of opioid for greater than a few weeks will start to notice tolerance. This is normal and expected. </a:t>
            </a:r>
          </a:p>
          <a:p>
            <a:endParaRPr lang="en-US" dirty="0"/>
          </a:p>
          <a:p>
            <a:r>
              <a:rPr lang="en-US" dirty="0" smtClean="0"/>
              <a:t>Dependence is common and real, but rarely seen, as symptoms only arise when the drug is stopped—and dying patients who need opioids for pain will rarely quit taking them unless deprived. Dependence is the physiologic fact that makes it difficult drug-dependent patients to wean off of medication. This is almost never an issue for the terminally ill.</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44</a:t>
            </a:fld>
            <a:endParaRPr lang="en-US"/>
          </a:p>
        </p:txBody>
      </p:sp>
    </p:spTree>
    <p:extLst>
      <p:ext uri="{BB962C8B-B14F-4D97-AF65-F5344CB8AC3E}">
        <p14:creationId xmlns:p14="http://schemas.microsoft.com/office/powerpoint/2010/main" val="123956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Addiction is a psychiatric disorder, with behaviors that are antisocial and obsessive. This is almost never seen in dying patients. </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45</a:t>
            </a:fld>
            <a:endParaRPr lang="en-US"/>
          </a:p>
        </p:txBody>
      </p:sp>
    </p:spTree>
    <p:extLst>
      <p:ext uri="{BB962C8B-B14F-4D97-AF65-F5344CB8AC3E}">
        <p14:creationId xmlns:p14="http://schemas.microsoft.com/office/powerpoint/2010/main" val="518834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ultimate goal of this talk has been to give you some sense of what the terminally ill and dying members of your community are dealing with. We have also sought to equip you with some basic knowledge about pain and suffering so you feel better prepared to understand and perhaps advise or advocate for those you serve. Most importantly, we’ve done this to frame the centrality of the person’s values, hopes and intentions when deciding how best to care for him. We need to know who a person is, what he is experiencing, and what he hopes to get out of a difficult and sometimes urgent circumstance if we are to provide anything meaningful. </a:t>
            </a:r>
          </a:p>
          <a:p>
            <a:endParaRPr lang="en-US" dirty="0"/>
          </a:p>
          <a:p>
            <a:r>
              <a:rPr lang="en-US" dirty="0" smtClean="0"/>
              <a:t>This is where you come in. You have a different role, a different perspective, and different opportunities compared to healthcare professionals. </a:t>
            </a:r>
          </a:p>
          <a:p>
            <a:endParaRPr lang="en-US" dirty="0" smtClean="0"/>
          </a:p>
          <a:p>
            <a:r>
              <a:rPr lang="en-US" dirty="0" smtClean="0"/>
              <a:t>Lost people don’t always know what they need. Therefore, the most important thing you can do is to show up in their lives. They may not know to invite you—so initiate. They may not know how you can help—so suggest and volunteer. They may not be able to sort through the issues or ask the right questions—so consider being part of the discussions, including those that happen in the hospital or clinic. Health care professionals know how difficult things can be, so they’ll be happy to see you there with the patient and family. </a:t>
            </a:r>
            <a:endParaRPr lang="en-US" dirty="0"/>
          </a:p>
        </p:txBody>
      </p:sp>
      <p:sp>
        <p:nvSpPr>
          <p:cNvPr id="4" name="Slide Number Placeholder 3"/>
          <p:cNvSpPr>
            <a:spLocks noGrp="1"/>
          </p:cNvSpPr>
          <p:nvPr>
            <p:ph type="sldNum" sz="quarter" idx="10"/>
          </p:nvPr>
        </p:nvSpPr>
        <p:spPr/>
        <p:txBody>
          <a:bodyPr/>
          <a:lstStyle/>
          <a:p>
            <a:pPr>
              <a:defRPr/>
            </a:pPr>
            <a:fld id="{06FF6FD3-8016-4A07-A8DC-2F0462FA41E5}" type="slidenum">
              <a:rPr lang="en-US" smtClean="0"/>
              <a:pPr>
                <a:defRPr/>
              </a:pPr>
              <a:t>46</a:t>
            </a:fld>
            <a:endParaRPr lang="en-US"/>
          </a:p>
        </p:txBody>
      </p:sp>
    </p:spTree>
    <p:extLst>
      <p:ext uri="{BB962C8B-B14F-4D97-AF65-F5344CB8AC3E}">
        <p14:creationId xmlns:p14="http://schemas.microsoft.com/office/powerpoint/2010/main" val="849728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4194156D-934D-4192-9952-60F8C68FDA6C}" type="slidenum">
              <a:rPr lang="en-US" smtClean="0">
                <a:latin typeface="Times New Roman" pitchFamily="18" charset="0"/>
              </a:rPr>
              <a:pPr/>
              <a:t>47</a:t>
            </a:fld>
            <a:endParaRPr lang="en-US" smtClean="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Despite the prominence of medical care in terminal illness and death, the ending of life remains a constant and a major event in every human life. It has always been so, and hence it has never really been about medical care! </a:t>
            </a:r>
          </a:p>
          <a:p>
            <a:endParaRPr lang="en-US" dirty="0"/>
          </a:p>
          <a:p>
            <a:r>
              <a:rPr lang="en-US" dirty="0" smtClean="0"/>
              <a:t>It helps to remember this if we are interested in helping our fellow man die in a peaceful and dignified death. Even in the face of a catastrophic illness, there remains hope.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F46A9F89-C3BC-4454-9B92-6E1FAEF38369}" type="slidenum">
              <a:rPr lang="en-US" smtClean="0">
                <a:latin typeface="Times New Roman" pitchFamily="18" charset="0"/>
              </a:rPr>
              <a:pPr/>
              <a:t>48</a:t>
            </a:fld>
            <a:endParaRPr lang="en-US" smtClean="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But better care, better outcomes and better experiences for dying people and their families will not happen if we defer to business as usual. I hope you are willing to find some fresh way to contribute.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8B2B0CE2-9780-4C9D-9222-4A3596EAA528}" type="slidenum">
              <a:rPr lang="en-US" smtClean="0">
                <a:latin typeface="Times New Roman" pitchFamily="18" charset="0"/>
              </a:rPr>
              <a:pPr/>
              <a:t>5</a:t>
            </a:fld>
            <a:endParaRPr lang="en-US"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Quick review, little need to elaborate.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38BED58D-4CC1-41D5-A7E4-9DBEE0F01012}" type="slidenum">
              <a:rPr lang="en-US" smtClean="0">
                <a:latin typeface="Times New Roman" pitchFamily="18" charset="0"/>
              </a:rPr>
              <a:pPr/>
              <a:t>6</a:t>
            </a:fld>
            <a:endParaRPr lang="en-US"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Quick review, little need to elaborate.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eaLnBrk="0" hangingPunct="0">
              <a:defRPr>
                <a:solidFill>
                  <a:schemeClr val="tx1"/>
                </a:solidFill>
                <a:latin typeface="Garamond" pitchFamily="18" charset="0"/>
              </a:defRPr>
            </a:lvl1pPr>
            <a:lvl2pPr marL="742950" indent="-285750" defTabSz="930275" eaLnBrk="0" hangingPunct="0">
              <a:defRPr>
                <a:solidFill>
                  <a:schemeClr val="tx1"/>
                </a:solidFill>
                <a:latin typeface="Garamond" pitchFamily="18" charset="0"/>
              </a:defRPr>
            </a:lvl2pPr>
            <a:lvl3pPr marL="1143000" indent="-228600" defTabSz="930275" eaLnBrk="0" hangingPunct="0">
              <a:defRPr>
                <a:solidFill>
                  <a:schemeClr val="tx1"/>
                </a:solidFill>
                <a:latin typeface="Garamond" pitchFamily="18" charset="0"/>
              </a:defRPr>
            </a:lvl3pPr>
            <a:lvl4pPr marL="1600200" indent="-228600" defTabSz="930275" eaLnBrk="0" hangingPunct="0">
              <a:defRPr>
                <a:solidFill>
                  <a:schemeClr val="tx1"/>
                </a:solidFill>
                <a:latin typeface="Garamond" pitchFamily="18" charset="0"/>
              </a:defRPr>
            </a:lvl4pPr>
            <a:lvl5pPr marL="2057400" indent="-228600" defTabSz="930275" eaLnBrk="0" hangingPunct="0">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73D65D1F-D030-470F-A691-B2D4DB137D89}" type="slidenum">
              <a:rPr lang="en-US" smtClean="0">
                <a:latin typeface="Times New Roman" pitchFamily="18" charset="0"/>
              </a:rPr>
              <a:pPr/>
              <a:t>7</a:t>
            </a:fld>
            <a:endParaRPr lang="en-US"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Lewis Thomas was an American physician, poet, etymologist, essayist, administrator, educator, policy advisor, and researcher,</a:t>
            </a:r>
            <a:r>
              <a:rPr lang="en-US" baseline="0" dirty="0" smtClean="0"/>
              <a:t> who died in 1993.</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dirty="0" smtClean="0"/>
              <a:t>Read. </a:t>
            </a:r>
          </a:p>
          <a:p>
            <a:r>
              <a:rPr lang="en-US" dirty="0" smtClean="0"/>
              <a:t>Simon </a:t>
            </a:r>
            <a:r>
              <a:rPr lang="en-US" dirty="0" err="1" smtClean="0"/>
              <a:t>Cirtchley</a:t>
            </a:r>
            <a:r>
              <a:rPr lang="en-US" dirty="0" smtClean="0"/>
              <a:t> is a scholar who has studied extensively the social aspects of religion in the West. </a:t>
            </a:r>
          </a:p>
          <a:p>
            <a:endParaRPr lang="en-US" dirty="0"/>
          </a:p>
          <a:p>
            <a:r>
              <a:rPr lang="en-US" dirty="0" smtClean="0"/>
              <a:t>This is clearly a controversial statement, with an important truth embedded in it—people continue to hope that medicine will save them. For many, despite their religious beliefs, it may become the only hope they can identify as they approach their end. It is as if they have become lost from themselves. </a:t>
            </a:r>
          </a:p>
          <a:p>
            <a:endParaRPr lang="en-US" dirty="0" smtClean="0"/>
          </a:p>
          <a:p>
            <a:r>
              <a:rPr lang="en-US" dirty="0" smtClean="0"/>
              <a:t>As patients face terminal illness, medicine becomes a dominant focus. Eventually it fails—”there’s nothing more we can do.” (A common, misleading but somewhat accurate line frequently heard.)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Common</a:t>
            </a:r>
            <a:r>
              <a:rPr lang="en-US" baseline="0" dirty="0" smtClean="0"/>
              <a:t> </a:t>
            </a:r>
            <a:r>
              <a:rPr lang="en-US" dirty="0" smtClean="0"/>
              <a:t>Practice </a:t>
            </a:r>
            <a:r>
              <a:rPr lang="en-US" dirty="0" smtClean="0"/>
              <a:t>Model.</a:t>
            </a:r>
          </a:p>
          <a:p>
            <a:pPr>
              <a:spcBef>
                <a:spcPct val="0"/>
              </a:spcBef>
            </a:pPr>
            <a:r>
              <a:rPr lang="en-US" dirty="0" smtClean="0"/>
              <a:t>In previous decades the focus of medical care has been cure and survival.  Sometime with little thought to the cost to the patient, family and society. </a:t>
            </a:r>
          </a:p>
          <a:p>
            <a:pPr>
              <a:spcBef>
                <a:spcPct val="0"/>
              </a:spcBef>
            </a:pPr>
            <a:endParaRPr lang="en-US" dirty="0" smtClean="0"/>
          </a:p>
          <a:p>
            <a:pPr>
              <a:spcBef>
                <a:spcPct val="0"/>
              </a:spcBef>
            </a:pPr>
            <a:r>
              <a:rPr lang="en-US" dirty="0" smtClean="0"/>
              <a:t>Often (and still today) people receive aggressive care in late stages of life. Care still aimed at cure and ultimate longevity even when there is little hope for avoiding anticipated outcomes. Quality of life was not considered a top priority.</a:t>
            </a:r>
          </a:p>
          <a:p>
            <a:pPr>
              <a:spcBef>
                <a:spcPct val="0"/>
              </a:spcBef>
            </a:pPr>
            <a:endParaRPr lang="en-US" dirty="0" smtClean="0"/>
          </a:p>
          <a:p>
            <a:pPr>
              <a:spcBef>
                <a:spcPct val="0"/>
              </a:spcBef>
            </a:pPr>
            <a:r>
              <a:rPr lang="en-US" dirty="0" smtClean="0"/>
              <a:t>With advent of patient focus and community concern over wellness and day to day quality of life, our idea of how medical care should be administered has changed.</a:t>
            </a:r>
          </a:p>
          <a:p>
            <a:pPr>
              <a:spcBef>
                <a:spcPct val="0"/>
              </a:spcBef>
            </a:pPr>
            <a:endParaRPr lang="en-US" dirty="0" smtClean="0"/>
          </a:p>
          <a:p>
            <a:pPr>
              <a:spcBef>
                <a:spcPct val="0"/>
              </a:spcBef>
            </a:pPr>
            <a:r>
              <a:rPr lang="en-US" dirty="0" smtClean="0"/>
              <a:t>Palliative care was born out of a patient and community driven effort to achieve better quality of life while living with and dying from cancer. It has grown into a broad medical specialty concerned with patient quality of life.</a:t>
            </a:r>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FC3BB2-95CF-46B1-AB40-0D832607391A}"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MGM / Adapted from EPEC</a:t>
            </a:r>
            <a:endParaRPr lang="en-US"/>
          </a:p>
        </p:txBody>
      </p:sp>
      <p:sp>
        <p:nvSpPr>
          <p:cNvPr id="6" name="Slide Number Placeholder 5"/>
          <p:cNvSpPr>
            <a:spLocks noGrp="1"/>
          </p:cNvSpPr>
          <p:nvPr>
            <p:ph type="sldNum" sz="quarter" idx="12"/>
          </p:nvPr>
        </p:nvSpPr>
        <p:spPr/>
        <p:txBody>
          <a:bodyPr/>
          <a:lstStyle/>
          <a:p>
            <a:pPr>
              <a:defRPr/>
            </a:pPr>
            <a:fld id="{2842BB85-76BD-4CB7-BAE5-9DDA2AF62ADB}" type="slidenum">
              <a:rPr lang="en-US" smtClean="0"/>
              <a:pPr>
                <a:defRPr/>
              </a:pPr>
              <a:t>‹#›</a:t>
            </a:fld>
            <a:endParaRPr lang="en-US"/>
          </a:p>
        </p:txBody>
      </p:sp>
    </p:spTree>
    <p:extLst>
      <p:ext uri="{BB962C8B-B14F-4D97-AF65-F5344CB8AC3E}">
        <p14:creationId xmlns:p14="http://schemas.microsoft.com/office/powerpoint/2010/main" val="64132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MGM / Adapted from EPEC</a:t>
            </a:r>
            <a:endParaRPr lang="en-US"/>
          </a:p>
        </p:txBody>
      </p:sp>
      <p:sp>
        <p:nvSpPr>
          <p:cNvPr id="6" name="Slide Number Placeholder 5"/>
          <p:cNvSpPr>
            <a:spLocks noGrp="1"/>
          </p:cNvSpPr>
          <p:nvPr>
            <p:ph type="sldNum" sz="quarter" idx="12"/>
          </p:nvPr>
        </p:nvSpPr>
        <p:spPr/>
        <p:txBody>
          <a:bodyPr/>
          <a:lstStyle/>
          <a:p>
            <a:pPr>
              <a:defRPr/>
            </a:pPr>
            <a:fld id="{8ED1E3E6-9007-4B12-BFD4-9E7CECAD573F}" type="slidenum">
              <a:rPr lang="en-US" smtClean="0"/>
              <a:pPr>
                <a:defRPr/>
              </a:pPr>
              <a:t>‹#›</a:t>
            </a:fld>
            <a:endParaRPr lang="en-US"/>
          </a:p>
        </p:txBody>
      </p:sp>
    </p:spTree>
    <p:extLst>
      <p:ext uri="{BB962C8B-B14F-4D97-AF65-F5344CB8AC3E}">
        <p14:creationId xmlns:p14="http://schemas.microsoft.com/office/powerpoint/2010/main" val="326531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MGM / Adapted from EPEC</a:t>
            </a:r>
            <a:endParaRPr lang="en-US"/>
          </a:p>
        </p:txBody>
      </p:sp>
      <p:sp>
        <p:nvSpPr>
          <p:cNvPr id="6" name="Slide Number Placeholder 5"/>
          <p:cNvSpPr>
            <a:spLocks noGrp="1"/>
          </p:cNvSpPr>
          <p:nvPr>
            <p:ph type="sldNum" sz="quarter" idx="12"/>
          </p:nvPr>
        </p:nvSpPr>
        <p:spPr/>
        <p:txBody>
          <a:bodyPr/>
          <a:lstStyle/>
          <a:p>
            <a:pPr>
              <a:defRPr/>
            </a:pPr>
            <a:fld id="{556619FE-2695-40D4-AA9D-E0E3160F5B96}" type="slidenum">
              <a:rPr lang="en-US" smtClean="0"/>
              <a:pPr>
                <a:defRPr/>
              </a:pPr>
              <a:t>‹#›</a:t>
            </a:fld>
            <a:endParaRPr lang="en-US"/>
          </a:p>
        </p:txBody>
      </p:sp>
    </p:spTree>
    <p:extLst>
      <p:ext uri="{BB962C8B-B14F-4D97-AF65-F5344CB8AC3E}">
        <p14:creationId xmlns:p14="http://schemas.microsoft.com/office/powerpoint/2010/main" val="4070496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1469FF82-5C36-4154-8DED-236C05909165}"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r>
              <a:rPr lang="en-US"/>
              <a:t>MGM / Adapted from EPEC</a:t>
            </a:r>
          </a:p>
        </p:txBody>
      </p:sp>
    </p:spTree>
    <p:extLst>
      <p:ext uri="{BB962C8B-B14F-4D97-AF65-F5344CB8AC3E}">
        <p14:creationId xmlns:p14="http://schemas.microsoft.com/office/powerpoint/2010/main" val="28136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6348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6416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MGM / Adapted from EPEC</a:t>
            </a:r>
            <a:endParaRPr lang="en-US"/>
          </a:p>
        </p:txBody>
      </p:sp>
      <p:sp>
        <p:nvSpPr>
          <p:cNvPr id="6" name="Slide Number Placeholder 5"/>
          <p:cNvSpPr>
            <a:spLocks noGrp="1"/>
          </p:cNvSpPr>
          <p:nvPr>
            <p:ph type="sldNum" sz="quarter" idx="12"/>
          </p:nvPr>
        </p:nvSpPr>
        <p:spPr/>
        <p:txBody>
          <a:bodyPr/>
          <a:lstStyle/>
          <a:p>
            <a:pPr>
              <a:defRPr/>
            </a:pPr>
            <a:fld id="{6E9CC348-2444-4D33-8604-017980CD9615}" type="slidenum">
              <a:rPr lang="en-US" smtClean="0"/>
              <a:pPr>
                <a:defRPr/>
              </a:pPr>
              <a:t>‹#›</a:t>
            </a:fld>
            <a:endParaRPr lang="en-US"/>
          </a:p>
        </p:txBody>
      </p:sp>
    </p:spTree>
    <p:extLst>
      <p:ext uri="{BB962C8B-B14F-4D97-AF65-F5344CB8AC3E}">
        <p14:creationId xmlns:p14="http://schemas.microsoft.com/office/powerpoint/2010/main" val="314121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MGM / Adapted from EPEC</a:t>
            </a:r>
            <a:endParaRPr lang="en-US"/>
          </a:p>
        </p:txBody>
      </p:sp>
      <p:sp>
        <p:nvSpPr>
          <p:cNvPr id="6" name="Slide Number Placeholder 5"/>
          <p:cNvSpPr>
            <a:spLocks noGrp="1"/>
          </p:cNvSpPr>
          <p:nvPr>
            <p:ph type="sldNum" sz="quarter" idx="12"/>
          </p:nvPr>
        </p:nvSpPr>
        <p:spPr/>
        <p:txBody>
          <a:bodyPr/>
          <a:lstStyle/>
          <a:p>
            <a:pPr>
              <a:defRPr/>
            </a:pPr>
            <a:fld id="{CE7C07A7-6127-4BB9-8CCE-DF770F72223E}" type="slidenum">
              <a:rPr lang="en-US" smtClean="0"/>
              <a:pPr>
                <a:defRPr/>
              </a:pPr>
              <a:t>‹#›</a:t>
            </a:fld>
            <a:endParaRPr lang="en-US"/>
          </a:p>
        </p:txBody>
      </p:sp>
    </p:spTree>
    <p:extLst>
      <p:ext uri="{BB962C8B-B14F-4D97-AF65-F5344CB8AC3E}">
        <p14:creationId xmlns:p14="http://schemas.microsoft.com/office/powerpoint/2010/main" val="112030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MGM / Adapted from EPEC</a:t>
            </a:r>
            <a:endParaRPr lang="en-US"/>
          </a:p>
        </p:txBody>
      </p:sp>
      <p:sp>
        <p:nvSpPr>
          <p:cNvPr id="7" name="Slide Number Placeholder 6"/>
          <p:cNvSpPr>
            <a:spLocks noGrp="1"/>
          </p:cNvSpPr>
          <p:nvPr>
            <p:ph type="sldNum" sz="quarter" idx="12"/>
          </p:nvPr>
        </p:nvSpPr>
        <p:spPr/>
        <p:txBody>
          <a:bodyPr/>
          <a:lstStyle/>
          <a:p>
            <a:pPr>
              <a:defRPr/>
            </a:pPr>
            <a:fld id="{F0C9DC33-6F74-45E9-8877-057FA008C299}" type="slidenum">
              <a:rPr lang="en-US" smtClean="0"/>
              <a:pPr>
                <a:defRPr/>
              </a:pPr>
              <a:t>‹#›</a:t>
            </a:fld>
            <a:endParaRPr lang="en-US"/>
          </a:p>
        </p:txBody>
      </p:sp>
    </p:spTree>
    <p:extLst>
      <p:ext uri="{BB962C8B-B14F-4D97-AF65-F5344CB8AC3E}">
        <p14:creationId xmlns:p14="http://schemas.microsoft.com/office/powerpoint/2010/main" val="163268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MGM / Adapted from EPEC</a:t>
            </a:r>
            <a:endParaRPr lang="en-US"/>
          </a:p>
        </p:txBody>
      </p:sp>
      <p:sp>
        <p:nvSpPr>
          <p:cNvPr id="9" name="Slide Number Placeholder 8"/>
          <p:cNvSpPr>
            <a:spLocks noGrp="1"/>
          </p:cNvSpPr>
          <p:nvPr>
            <p:ph type="sldNum" sz="quarter" idx="12"/>
          </p:nvPr>
        </p:nvSpPr>
        <p:spPr/>
        <p:txBody>
          <a:bodyPr/>
          <a:lstStyle/>
          <a:p>
            <a:pPr>
              <a:defRPr/>
            </a:pPr>
            <a:fld id="{A628F4C9-DA79-48D0-BFB0-749C972F2822}" type="slidenum">
              <a:rPr lang="en-US" smtClean="0"/>
              <a:pPr>
                <a:defRPr/>
              </a:pPr>
              <a:t>‹#›</a:t>
            </a:fld>
            <a:endParaRPr lang="en-US"/>
          </a:p>
        </p:txBody>
      </p:sp>
    </p:spTree>
    <p:extLst>
      <p:ext uri="{BB962C8B-B14F-4D97-AF65-F5344CB8AC3E}">
        <p14:creationId xmlns:p14="http://schemas.microsoft.com/office/powerpoint/2010/main" val="329217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MGM / Adapted from EPEC</a:t>
            </a:r>
            <a:endParaRPr lang="en-US"/>
          </a:p>
        </p:txBody>
      </p:sp>
      <p:sp>
        <p:nvSpPr>
          <p:cNvPr id="5" name="Slide Number Placeholder 4"/>
          <p:cNvSpPr>
            <a:spLocks noGrp="1"/>
          </p:cNvSpPr>
          <p:nvPr>
            <p:ph type="sldNum" sz="quarter" idx="12"/>
          </p:nvPr>
        </p:nvSpPr>
        <p:spPr/>
        <p:txBody>
          <a:bodyPr/>
          <a:lstStyle/>
          <a:p>
            <a:pPr>
              <a:defRPr/>
            </a:pPr>
            <a:fld id="{A8E34078-3ABE-4E95-89EE-EEA43870B6D1}" type="slidenum">
              <a:rPr lang="en-US" smtClean="0"/>
              <a:pPr>
                <a:defRPr/>
              </a:pPr>
              <a:t>‹#›</a:t>
            </a:fld>
            <a:endParaRPr lang="en-US"/>
          </a:p>
        </p:txBody>
      </p:sp>
    </p:spTree>
    <p:extLst>
      <p:ext uri="{BB962C8B-B14F-4D97-AF65-F5344CB8AC3E}">
        <p14:creationId xmlns:p14="http://schemas.microsoft.com/office/powerpoint/2010/main" val="194619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MGM / Adapted from EPEC</a:t>
            </a:r>
            <a:endParaRPr lang="en-US"/>
          </a:p>
        </p:txBody>
      </p:sp>
      <p:sp>
        <p:nvSpPr>
          <p:cNvPr id="4" name="Slide Number Placeholder 3"/>
          <p:cNvSpPr>
            <a:spLocks noGrp="1"/>
          </p:cNvSpPr>
          <p:nvPr>
            <p:ph type="sldNum" sz="quarter" idx="12"/>
          </p:nvPr>
        </p:nvSpPr>
        <p:spPr/>
        <p:txBody>
          <a:bodyPr/>
          <a:lstStyle/>
          <a:p>
            <a:pPr>
              <a:defRPr/>
            </a:pPr>
            <a:fld id="{639664CE-9A9F-4A80-8488-1BCAD58733F5}" type="slidenum">
              <a:rPr lang="en-US" smtClean="0"/>
              <a:pPr>
                <a:defRPr/>
              </a:pPr>
              <a:t>‹#›</a:t>
            </a:fld>
            <a:endParaRPr lang="en-US"/>
          </a:p>
        </p:txBody>
      </p:sp>
    </p:spTree>
    <p:extLst>
      <p:ext uri="{BB962C8B-B14F-4D97-AF65-F5344CB8AC3E}">
        <p14:creationId xmlns:p14="http://schemas.microsoft.com/office/powerpoint/2010/main" val="378985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MGM / Adapted from EPEC</a:t>
            </a:r>
            <a:endParaRPr lang="en-US"/>
          </a:p>
        </p:txBody>
      </p:sp>
      <p:sp>
        <p:nvSpPr>
          <p:cNvPr id="7" name="Slide Number Placeholder 6"/>
          <p:cNvSpPr>
            <a:spLocks noGrp="1"/>
          </p:cNvSpPr>
          <p:nvPr>
            <p:ph type="sldNum" sz="quarter" idx="12"/>
          </p:nvPr>
        </p:nvSpPr>
        <p:spPr/>
        <p:txBody>
          <a:bodyPr/>
          <a:lstStyle/>
          <a:p>
            <a:pPr>
              <a:defRPr/>
            </a:pPr>
            <a:fld id="{32D54CDE-BC29-4B3F-8578-BACE7BA73CEE}" type="slidenum">
              <a:rPr lang="en-US" smtClean="0"/>
              <a:pPr>
                <a:defRPr/>
              </a:pPr>
              <a:t>‹#›</a:t>
            </a:fld>
            <a:endParaRPr lang="en-US"/>
          </a:p>
        </p:txBody>
      </p:sp>
    </p:spTree>
    <p:extLst>
      <p:ext uri="{BB962C8B-B14F-4D97-AF65-F5344CB8AC3E}">
        <p14:creationId xmlns:p14="http://schemas.microsoft.com/office/powerpoint/2010/main" val="246782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MGM / Adapted from EPEC</a:t>
            </a:r>
            <a:endParaRPr lang="en-US"/>
          </a:p>
        </p:txBody>
      </p:sp>
      <p:sp>
        <p:nvSpPr>
          <p:cNvPr id="7" name="Slide Number Placeholder 6"/>
          <p:cNvSpPr>
            <a:spLocks noGrp="1"/>
          </p:cNvSpPr>
          <p:nvPr>
            <p:ph type="sldNum" sz="quarter" idx="12"/>
          </p:nvPr>
        </p:nvSpPr>
        <p:spPr/>
        <p:txBody>
          <a:bodyPr/>
          <a:lstStyle/>
          <a:p>
            <a:pPr>
              <a:defRPr/>
            </a:pPr>
            <a:fld id="{E50E4C44-FE3B-40C7-99C3-38044B76CA93}" type="slidenum">
              <a:rPr lang="en-US" smtClean="0"/>
              <a:pPr>
                <a:defRPr/>
              </a:pPr>
              <a:t>‹#›</a:t>
            </a:fld>
            <a:endParaRPr lang="en-US"/>
          </a:p>
        </p:txBody>
      </p:sp>
    </p:spTree>
    <p:extLst>
      <p:ext uri="{BB962C8B-B14F-4D97-AF65-F5344CB8AC3E}">
        <p14:creationId xmlns:p14="http://schemas.microsoft.com/office/powerpoint/2010/main" val="220770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MGM / Adapted from EPEC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C820D95-1BC2-4977-8D4C-6F42FBCE399F}" type="slidenum">
              <a:rPr lang="en-US" smtClean="0"/>
              <a:pPr>
                <a:defRPr/>
              </a:pPr>
              <a:t>‹#›</a:t>
            </a:fld>
            <a:endParaRPr lang="en-US"/>
          </a:p>
        </p:txBody>
      </p:sp>
    </p:spTree>
    <p:extLst>
      <p:ext uri="{BB962C8B-B14F-4D97-AF65-F5344CB8AC3E}">
        <p14:creationId xmlns:p14="http://schemas.microsoft.com/office/powerpoint/2010/main" val="228646423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ctrTitle"/>
          </p:nvPr>
        </p:nvSpPr>
        <p:spPr>
          <a:xfrm>
            <a:off x="457200" y="1143000"/>
            <a:ext cx="8305800" cy="1828800"/>
          </a:xfrm>
        </p:spPr>
        <p:txBody>
          <a:bodyPr>
            <a:normAutofit fontScale="90000"/>
          </a:bodyPr>
          <a:lstStyle/>
          <a:p>
            <a:pPr fontAlgn="auto">
              <a:spcAft>
                <a:spcPts val="1200"/>
              </a:spcAft>
              <a:defRPr/>
            </a:pPr>
            <a:r>
              <a:rPr lang="en-US" sz="5400" dirty="0" smtClean="0"/>
              <a:t> </a:t>
            </a:r>
            <a:br>
              <a:rPr lang="en-US" sz="5400" dirty="0" smtClean="0"/>
            </a:br>
            <a:r>
              <a:rPr lang="en-US" sz="5300" b="1" dirty="0" smtClean="0"/>
              <a:t>End-of-Life </a:t>
            </a:r>
            <a:r>
              <a:rPr lang="en-US" sz="5300" b="1" dirty="0" smtClean="0"/>
              <a:t>Care</a:t>
            </a:r>
            <a:br>
              <a:rPr lang="en-US" sz="5300" b="1" dirty="0" smtClean="0"/>
            </a:br>
            <a:r>
              <a:rPr lang="en-US" sz="2700" b="1" dirty="0" smtClean="0"/>
              <a:t/>
            </a:r>
            <a:br>
              <a:rPr lang="en-US" sz="2700" b="1" dirty="0" smtClean="0"/>
            </a:br>
            <a:r>
              <a:rPr lang="en-US" b="1" dirty="0" smtClean="0"/>
              <a:t>Reconcilable Differences</a:t>
            </a:r>
          </a:p>
        </p:txBody>
      </p:sp>
      <p:sp>
        <p:nvSpPr>
          <p:cNvPr id="4099" name="Rectangle 5"/>
          <p:cNvSpPr>
            <a:spLocks noGrp="1" noChangeArrowheads="1"/>
          </p:cNvSpPr>
          <p:nvPr>
            <p:ph type="subTitle" idx="1"/>
          </p:nvPr>
        </p:nvSpPr>
        <p:spPr>
          <a:xfrm>
            <a:off x="1371600" y="4038600"/>
            <a:ext cx="6400800" cy="1752600"/>
          </a:xfrm>
        </p:spPr>
        <p:txBody>
          <a:bodyPr/>
          <a:lstStyle/>
          <a:p>
            <a:pPr>
              <a:lnSpc>
                <a:spcPct val="85000"/>
              </a:lnSpc>
              <a:spcBef>
                <a:spcPct val="0"/>
              </a:spcBef>
            </a:pPr>
            <a:r>
              <a:rPr lang="en-US" b="1" dirty="0" smtClean="0"/>
              <a:t>Name of presenter</a:t>
            </a:r>
          </a:p>
          <a:p>
            <a:pPr>
              <a:lnSpc>
                <a:spcPct val="85000"/>
              </a:lnSpc>
              <a:spcBef>
                <a:spcPct val="0"/>
              </a:spcBef>
            </a:pPr>
            <a:r>
              <a:rPr lang="en-US" b="1" dirty="0" smtClean="0"/>
              <a:t>position</a:t>
            </a:r>
            <a:endParaRPr lang="en-US"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normAutofit/>
          </a:bodyPr>
          <a:lstStyle/>
          <a:p>
            <a:pPr fontAlgn="auto">
              <a:spcAft>
                <a:spcPts val="0"/>
              </a:spcAft>
              <a:defRPr/>
            </a:pPr>
            <a:r>
              <a:rPr lang="en-US" b="1" dirty="0" smtClean="0"/>
              <a:t>Sudden death, unexpected cause</a:t>
            </a:r>
          </a:p>
        </p:txBody>
      </p:sp>
      <p:sp>
        <p:nvSpPr>
          <p:cNvPr id="13315" name="Rectangle 3"/>
          <p:cNvSpPr>
            <a:spLocks noGrp="1" noChangeArrowheads="1"/>
          </p:cNvSpPr>
          <p:nvPr>
            <p:ph idx="1"/>
          </p:nvPr>
        </p:nvSpPr>
        <p:spPr>
          <a:xfrm>
            <a:off x="914400" y="1676400"/>
            <a:ext cx="7772400" cy="4687888"/>
          </a:xfrm>
        </p:spPr>
        <p:txBody>
          <a:bodyPr/>
          <a:lstStyle/>
          <a:p>
            <a:pPr>
              <a:buFont typeface="Wingdings" pitchFamily="2" charset="2"/>
              <a:buNone/>
            </a:pPr>
            <a:r>
              <a:rPr lang="en-US" smtClean="0"/>
              <a:t>Cardiac arrest, accident, etc. </a:t>
            </a:r>
          </a:p>
          <a:p>
            <a:pPr>
              <a:buFont typeface="Wingdings" pitchFamily="2" charset="2"/>
              <a:buNone/>
            </a:pPr>
            <a:r>
              <a:rPr lang="en-US" smtClean="0"/>
              <a:t>&lt;10%</a:t>
            </a:r>
          </a:p>
        </p:txBody>
      </p:sp>
      <p:sp>
        <p:nvSpPr>
          <p:cNvPr id="1331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133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81CE48B1-799D-4BA4-8AED-BBF8D617CEF7}" type="slidenum">
              <a:rPr lang="en-US">
                <a:latin typeface="Arial" charset="0"/>
              </a:rPr>
              <a:pPr eaLnBrk="1" hangingPunct="1"/>
              <a:t>10</a:t>
            </a:fld>
            <a:endParaRPr lang="en-US">
              <a:latin typeface="Arial" charset="0"/>
            </a:endParaRPr>
          </a:p>
        </p:txBody>
      </p:sp>
      <p:sp>
        <p:nvSpPr>
          <p:cNvPr id="13318" name="Rectangle 11"/>
          <p:cNvSpPr>
            <a:spLocks noChangeArrowheads="1"/>
          </p:cNvSpPr>
          <p:nvPr/>
        </p:nvSpPr>
        <p:spPr bwMode="auto">
          <a:xfrm>
            <a:off x="609600" y="2286000"/>
            <a:ext cx="853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eaLnBrk="0" hangingPunct="0"/>
            <a:endParaRPr lang="en-US" sz="2400">
              <a:latin typeface="Times New Roman" pitchFamily="18" charset="0"/>
            </a:endParaRPr>
          </a:p>
        </p:txBody>
      </p:sp>
      <p:sp>
        <p:nvSpPr>
          <p:cNvPr id="13319" name="Line 9"/>
          <p:cNvSpPr>
            <a:spLocks noChangeShapeType="1"/>
          </p:cNvSpPr>
          <p:nvPr/>
        </p:nvSpPr>
        <p:spPr bwMode="auto">
          <a:xfrm>
            <a:off x="2667000" y="3181350"/>
            <a:ext cx="3200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0" name="Line 6"/>
          <p:cNvSpPr>
            <a:spLocks noChangeShapeType="1"/>
          </p:cNvSpPr>
          <p:nvPr/>
        </p:nvSpPr>
        <p:spPr bwMode="auto">
          <a:xfrm>
            <a:off x="2667000" y="2743200"/>
            <a:ext cx="0" cy="320040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1" name="Line 7"/>
          <p:cNvSpPr>
            <a:spLocks noChangeShapeType="1"/>
          </p:cNvSpPr>
          <p:nvPr/>
        </p:nvSpPr>
        <p:spPr bwMode="auto">
          <a:xfrm flipH="1">
            <a:off x="2647950" y="5943600"/>
            <a:ext cx="4038600"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Text Box 16"/>
          <p:cNvSpPr txBox="1">
            <a:spLocks noChangeArrowheads="1"/>
          </p:cNvSpPr>
          <p:nvPr/>
        </p:nvSpPr>
        <p:spPr bwMode="auto">
          <a:xfrm>
            <a:off x="5867400" y="551815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a:solidFill>
                  <a:schemeClr val="hlink"/>
                </a:solidFill>
                <a:latin typeface="Arial" charset="0"/>
              </a:rPr>
              <a:t>Death</a:t>
            </a:r>
          </a:p>
        </p:txBody>
      </p:sp>
      <p:sp>
        <p:nvSpPr>
          <p:cNvPr id="13323" name="Text Box 17"/>
          <p:cNvSpPr txBox="1">
            <a:spLocks noChangeArrowheads="1"/>
          </p:cNvSpPr>
          <p:nvPr/>
        </p:nvSpPr>
        <p:spPr bwMode="auto">
          <a:xfrm>
            <a:off x="2819400" y="58864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a:solidFill>
                  <a:schemeClr val="hlink"/>
                </a:solidFill>
                <a:latin typeface="Arial" charset="0"/>
              </a:rPr>
              <a:t>Time</a:t>
            </a:r>
          </a:p>
        </p:txBody>
      </p:sp>
      <p:sp>
        <p:nvSpPr>
          <p:cNvPr id="13324" name="Text Box 18"/>
          <p:cNvSpPr txBox="1">
            <a:spLocks noChangeArrowheads="1"/>
          </p:cNvSpPr>
          <p:nvPr/>
        </p:nvSpPr>
        <p:spPr bwMode="auto">
          <a:xfrm flipH="1" flipV="1">
            <a:off x="1901825" y="3352800"/>
            <a:ext cx="5540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a:solidFill>
                  <a:schemeClr val="hlink"/>
                </a:solidFill>
                <a:latin typeface="Arial" charset="0"/>
              </a:rPr>
              <a:t>Health</a:t>
            </a:r>
            <a:r>
              <a:rPr lang="en-US" sz="2400" b="1">
                <a:solidFill>
                  <a:schemeClr val="bg1"/>
                </a:solidFill>
                <a:latin typeface="Arial" charset="0"/>
              </a:rPr>
              <a:t> </a:t>
            </a:r>
            <a:r>
              <a:rPr lang="en-US" sz="2400" b="1">
                <a:solidFill>
                  <a:schemeClr val="hlink"/>
                </a:solidFill>
                <a:latin typeface="Arial" charset="0"/>
              </a:rPr>
              <a:t>Status</a:t>
            </a:r>
          </a:p>
        </p:txBody>
      </p:sp>
      <p:sp>
        <p:nvSpPr>
          <p:cNvPr id="13325" name="Line 19"/>
          <p:cNvSpPr>
            <a:spLocks noChangeShapeType="1"/>
          </p:cNvSpPr>
          <p:nvPr/>
        </p:nvSpPr>
        <p:spPr bwMode="auto">
          <a:xfrm>
            <a:off x="5867400" y="3181350"/>
            <a:ext cx="0" cy="2819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304800" y="228600"/>
            <a:ext cx="8534400" cy="1219200"/>
          </a:xfrm>
        </p:spPr>
        <p:txBody>
          <a:bodyPr/>
          <a:lstStyle/>
          <a:p>
            <a:pPr fontAlgn="auto">
              <a:spcAft>
                <a:spcPts val="0"/>
              </a:spcAft>
              <a:defRPr/>
            </a:pPr>
            <a:r>
              <a:rPr lang="en-US" b="1" dirty="0" smtClean="0"/>
              <a:t>Protracted life-limiting illness</a:t>
            </a:r>
          </a:p>
        </p:txBody>
      </p:sp>
      <p:sp>
        <p:nvSpPr>
          <p:cNvPr id="14339" name="Rectangle 3"/>
          <p:cNvSpPr>
            <a:spLocks noGrp="1" noChangeArrowheads="1"/>
          </p:cNvSpPr>
          <p:nvPr>
            <p:ph idx="1"/>
          </p:nvPr>
        </p:nvSpPr>
        <p:spPr>
          <a:xfrm>
            <a:off x="609600" y="1600200"/>
            <a:ext cx="8077200" cy="4184650"/>
          </a:xfrm>
        </p:spPr>
        <p:txBody>
          <a:bodyPr>
            <a:normAutofit/>
          </a:bodyPr>
          <a:lstStyle/>
          <a:p>
            <a:pPr>
              <a:spcAft>
                <a:spcPts val="600"/>
              </a:spcAft>
              <a:buFont typeface="Wingdings" pitchFamily="2" charset="2"/>
              <a:buNone/>
            </a:pPr>
            <a:r>
              <a:rPr lang="en-US" dirty="0" smtClean="0"/>
              <a:t>Most people (&gt; 90%) face a chronic illness:</a:t>
            </a:r>
          </a:p>
          <a:p>
            <a:pPr lvl="1">
              <a:spcBef>
                <a:spcPts val="1200"/>
              </a:spcBef>
              <a:buFont typeface="Arial" panose="020B0604020202020204" pitchFamily="34" charset="0"/>
              <a:buChar char="•"/>
            </a:pPr>
            <a:r>
              <a:rPr lang="en-US" dirty="0" smtClean="0"/>
              <a:t>Predictable steady decline with a relatively short “terminal” phase – </a:t>
            </a:r>
            <a:r>
              <a:rPr lang="en-US" sz="2600" i="1" dirty="0" smtClean="0"/>
              <a:t>most cancers</a:t>
            </a:r>
          </a:p>
          <a:p>
            <a:pPr lvl="1">
              <a:spcBef>
                <a:spcPts val="1200"/>
              </a:spcBef>
              <a:buFont typeface="Arial" panose="020B0604020202020204" pitchFamily="34" charset="0"/>
              <a:buChar char="•"/>
            </a:pPr>
            <a:r>
              <a:rPr lang="en-US" dirty="0" smtClean="0"/>
              <a:t>Slow decline punctuated by periodic crises – </a:t>
            </a:r>
            <a:r>
              <a:rPr lang="en-US" sz="2600" i="1" dirty="0" smtClean="0"/>
              <a:t>such as congestive heart failure, emphysema</a:t>
            </a:r>
          </a:p>
          <a:p>
            <a:pPr lvl="1">
              <a:spcBef>
                <a:spcPts val="1200"/>
              </a:spcBef>
              <a:buFont typeface="Arial" panose="020B0604020202020204" pitchFamily="34" charset="0"/>
              <a:buChar char="•"/>
            </a:pPr>
            <a:r>
              <a:rPr lang="en-US" dirty="0" smtClean="0"/>
              <a:t>Prolonged decline with gradual loss of function and risk for illness – </a:t>
            </a:r>
            <a:r>
              <a:rPr lang="en-US" sz="2600" i="1" dirty="0" smtClean="0"/>
              <a:t>such as Alzheimer’s disease</a:t>
            </a:r>
          </a:p>
        </p:txBody>
      </p:sp>
      <p:sp>
        <p:nvSpPr>
          <p:cNvPr id="1434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873DD38C-689C-4ADA-B6B1-61AB1A763935}" type="slidenum">
              <a:rPr lang="en-US">
                <a:latin typeface="Arial" charset="0"/>
              </a:rPr>
              <a:pPr eaLnBrk="1" hangingPunct="1"/>
              <a:t>11</a:t>
            </a:fld>
            <a:endParaRPr lang="en-US">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ure5_large"/>
          <p:cNvPicPr>
            <a:picLocks noChangeAspect="1" noChangeArrowheads="1"/>
          </p:cNvPicPr>
          <p:nvPr/>
        </p:nvPicPr>
        <p:blipFill rotWithShape="1">
          <a:blip r:embed="rId3">
            <a:extLst>
              <a:ext uri="{28A0092B-C50C-407E-A947-70E740481C1C}">
                <a14:useLocalDpi xmlns:a14="http://schemas.microsoft.com/office/drawing/2010/main" val="0"/>
              </a:ext>
            </a:extLst>
          </a:blip>
          <a:srcRect l="43751" t="3519" r="-1" b="9814"/>
          <a:stretch/>
        </p:blipFill>
        <p:spPr bwMode="auto">
          <a:xfrm>
            <a:off x="1943100" y="241300"/>
            <a:ext cx="51435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6400800"/>
            <a:ext cx="7696200" cy="369332"/>
          </a:xfrm>
          <a:prstGeom prst="rect">
            <a:avLst/>
          </a:prstGeom>
          <a:noFill/>
        </p:spPr>
        <p:txBody>
          <a:bodyPr wrap="square" rtlCol="0">
            <a:spAutoFit/>
          </a:bodyPr>
          <a:lstStyle/>
          <a:p>
            <a:r>
              <a:rPr lang="en-US" dirty="0" smtClean="0">
                <a:latin typeface="Calibri" panose="020F0502020204030204" pitchFamily="34" charset="0"/>
              </a:rPr>
              <a:t>Trajectories of eventually fatal chronic illnesses. Source: Lynn &amp; Adamson, 2003</a:t>
            </a:r>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b="1" dirty="0" smtClean="0"/>
              <a:t>In a word, it’s </a:t>
            </a:r>
            <a:r>
              <a:rPr lang="en-US" b="1" dirty="0" err="1" smtClean="0"/>
              <a:t>gonna</a:t>
            </a:r>
            <a:r>
              <a:rPr lang="en-US" b="1" dirty="0" smtClean="0"/>
              <a:t> be difficult.</a:t>
            </a:r>
            <a:endParaRPr lang="en-US" b="1" dirty="0"/>
          </a:p>
        </p:txBody>
      </p:sp>
      <p:sp>
        <p:nvSpPr>
          <p:cNvPr id="16387" name="Content Placeholder 4"/>
          <p:cNvSpPr>
            <a:spLocks noGrp="1"/>
          </p:cNvSpPr>
          <p:nvPr>
            <p:ph idx="1"/>
          </p:nvPr>
        </p:nvSpPr>
        <p:spPr/>
        <p:txBody>
          <a:bodyPr/>
          <a:lstStyle/>
          <a:p>
            <a:endParaRPr lang="en-US" smtClean="0"/>
          </a:p>
        </p:txBody>
      </p:sp>
      <p:sp>
        <p:nvSpPr>
          <p:cNvPr id="2" name="Footer Placeholder 1"/>
          <p:cNvSpPr>
            <a:spLocks noGrp="1"/>
          </p:cNvSpPr>
          <p:nvPr>
            <p:ph type="ftr" sz="quarter" idx="11"/>
          </p:nvPr>
        </p:nvSpPr>
        <p:spPr/>
        <p:txBody>
          <a:bodyPr/>
          <a:lstStyle/>
          <a:p>
            <a:pPr>
              <a:defRPr/>
            </a:pPr>
            <a:r>
              <a:rPr lang="en-US"/>
              <a:t>MGM / Adapted from EPEC</a:t>
            </a:r>
          </a:p>
        </p:txBody>
      </p:sp>
      <p:sp>
        <p:nvSpPr>
          <p:cNvPr id="3" name="Slide Number Placeholder 2"/>
          <p:cNvSpPr>
            <a:spLocks noGrp="1"/>
          </p:cNvSpPr>
          <p:nvPr>
            <p:ph type="sldNum" sz="quarter" idx="12"/>
          </p:nvPr>
        </p:nvSpPr>
        <p:spPr/>
        <p:txBody>
          <a:bodyPr/>
          <a:lstStyle/>
          <a:p>
            <a:pPr>
              <a:defRPr/>
            </a:pPr>
            <a:fld id="{49486342-CBF9-4DDE-B591-5F480EB41ADA}" type="slidenum">
              <a:rPr lang="en-US"/>
              <a:pPr>
                <a:defRPr/>
              </a:pPr>
              <a:t>13</a:t>
            </a:fld>
            <a:endParaRPr lang="en-US"/>
          </a:p>
        </p:txBody>
      </p:sp>
      <p:pic>
        <p:nvPicPr>
          <p:cNvPr id="163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0" y="381000"/>
            <a:ext cx="9144000" cy="1219200"/>
          </a:xfrm>
        </p:spPr>
        <p:txBody>
          <a:bodyPr/>
          <a:lstStyle/>
          <a:p>
            <a:pPr fontAlgn="auto">
              <a:spcAft>
                <a:spcPts val="0"/>
              </a:spcAft>
              <a:defRPr/>
            </a:pPr>
            <a:r>
              <a:rPr lang="en-US" b="1" dirty="0" smtClean="0"/>
              <a:t>Symptoms &amp; Suffering</a:t>
            </a:r>
          </a:p>
        </p:txBody>
      </p:sp>
      <p:sp>
        <p:nvSpPr>
          <p:cNvPr id="17411" name="Rectangle 3"/>
          <p:cNvSpPr>
            <a:spLocks noGrp="1" noChangeArrowheads="1"/>
          </p:cNvSpPr>
          <p:nvPr>
            <p:ph idx="1"/>
          </p:nvPr>
        </p:nvSpPr>
        <p:spPr>
          <a:xfrm>
            <a:off x="685800" y="1752600"/>
            <a:ext cx="8229600" cy="4191000"/>
          </a:xfrm>
        </p:spPr>
        <p:txBody>
          <a:bodyPr>
            <a:normAutofit/>
          </a:bodyPr>
          <a:lstStyle/>
          <a:p>
            <a:r>
              <a:rPr lang="en-US" dirty="0" smtClean="0"/>
              <a:t>Multiple and diverse fears, fantasies, worries</a:t>
            </a:r>
          </a:p>
          <a:p>
            <a:pPr>
              <a:spcBef>
                <a:spcPct val="40000"/>
              </a:spcBef>
            </a:pPr>
            <a:r>
              <a:rPr lang="en-US" dirty="0" smtClean="0"/>
              <a:t>Multiple physical symptoms</a:t>
            </a:r>
          </a:p>
          <a:p>
            <a:pPr lvl="1"/>
            <a:r>
              <a:rPr lang="en-US" dirty="0"/>
              <a:t>I</a:t>
            </a:r>
            <a:r>
              <a:rPr lang="en-US" dirty="0" smtClean="0"/>
              <a:t>npatients with cancer average 13 different  symptoms, outpatients  average 9</a:t>
            </a:r>
          </a:p>
          <a:p>
            <a:pPr>
              <a:spcBef>
                <a:spcPct val="40000"/>
              </a:spcBef>
            </a:pPr>
            <a:r>
              <a:rPr lang="en-US" dirty="0" smtClean="0"/>
              <a:t>Psychological distress</a:t>
            </a:r>
          </a:p>
          <a:p>
            <a:pPr lvl="1"/>
            <a:r>
              <a:rPr lang="en-US" dirty="0"/>
              <a:t>A</a:t>
            </a:r>
            <a:r>
              <a:rPr lang="en-US" dirty="0" smtClean="0"/>
              <a:t>nxiety, depression, fear, sadness, hopelessness, </a:t>
            </a:r>
          </a:p>
          <a:p>
            <a:pPr lvl="1"/>
            <a:r>
              <a:rPr lang="en-US" dirty="0" smtClean="0"/>
              <a:t>40% worry about “being a burden”</a:t>
            </a:r>
          </a:p>
        </p:txBody>
      </p:sp>
      <p:sp>
        <p:nvSpPr>
          <p:cNvPr id="1741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174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BF6BA7B0-9980-4257-8FF8-C893BD132C5B}" type="slidenum">
              <a:rPr lang="en-US">
                <a:latin typeface="Arial" charset="0"/>
              </a:rPr>
              <a:pPr eaLnBrk="1" hangingPunct="1"/>
              <a:t>14</a:t>
            </a:fld>
            <a:endParaRPr lang="en-US">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0" y="703263"/>
            <a:ext cx="9144000" cy="714375"/>
          </a:xfrm>
        </p:spPr>
        <p:txBody>
          <a:bodyPr>
            <a:noAutofit/>
          </a:bodyPr>
          <a:lstStyle/>
          <a:p>
            <a:pPr fontAlgn="auto">
              <a:spcAft>
                <a:spcPts val="0"/>
              </a:spcAft>
              <a:defRPr/>
            </a:pPr>
            <a:r>
              <a:rPr lang="en-US" b="1" dirty="0" smtClean="0"/>
              <a:t>Caregiving</a:t>
            </a:r>
          </a:p>
        </p:txBody>
      </p:sp>
      <p:sp>
        <p:nvSpPr>
          <p:cNvPr id="18435" name="Rectangle 3"/>
          <p:cNvSpPr>
            <a:spLocks noGrp="1" noChangeArrowheads="1"/>
          </p:cNvSpPr>
          <p:nvPr>
            <p:ph idx="1"/>
          </p:nvPr>
        </p:nvSpPr>
        <p:spPr>
          <a:xfrm>
            <a:off x="609600" y="1733550"/>
            <a:ext cx="8229600" cy="4343400"/>
          </a:xfrm>
        </p:spPr>
        <p:txBody>
          <a:bodyPr>
            <a:normAutofit lnSpcReduction="10000"/>
          </a:bodyPr>
          <a:lstStyle/>
          <a:p>
            <a:r>
              <a:rPr lang="en-US" smtClean="0"/>
              <a:t>90% believe it is a family’s responsibility</a:t>
            </a:r>
          </a:p>
          <a:p>
            <a:pPr>
              <a:spcBef>
                <a:spcPct val="40000"/>
              </a:spcBef>
            </a:pPr>
            <a:r>
              <a:rPr lang="en-US" smtClean="0"/>
              <a:t>Frequently falls to a few people</a:t>
            </a:r>
          </a:p>
          <a:p>
            <a:pPr lvl="1"/>
            <a:r>
              <a:rPr lang="en-US" smtClean="0"/>
              <a:t>Often women</a:t>
            </a:r>
          </a:p>
          <a:p>
            <a:pPr lvl="1"/>
            <a:r>
              <a:rPr lang="en-US" smtClean="0"/>
              <a:t>Care needs often exceed family’s ability to meet them</a:t>
            </a:r>
          </a:p>
          <a:p>
            <a:pPr>
              <a:spcBef>
                <a:spcPct val="40000"/>
              </a:spcBef>
            </a:pPr>
            <a:r>
              <a:rPr lang="en-US" smtClean="0"/>
              <a:t>Guilt from “failure” to provide home care</a:t>
            </a:r>
          </a:p>
          <a:p>
            <a:pPr>
              <a:spcBef>
                <a:spcPct val="40000"/>
              </a:spcBef>
            </a:pPr>
            <a:r>
              <a:rPr lang="en-US" smtClean="0"/>
              <a:t>Financial pressures</a:t>
            </a:r>
          </a:p>
          <a:p>
            <a:pPr lvl="1"/>
            <a:r>
              <a:rPr lang="en-US" smtClean="0"/>
              <a:t>Lost income or impoverishment in 40% of families</a:t>
            </a:r>
          </a:p>
        </p:txBody>
      </p:sp>
      <p:sp>
        <p:nvSpPr>
          <p:cNvPr id="1843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184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0F4A297C-30FE-4F94-9238-9658C8A59A77}" type="slidenum">
              <a:rPr lang="en-US">
                <a:latin typeface="Arial" charset="0"/>
              </a:rPr>
              <a:pPr eaLnBrk="1" hangingPunct="1"/>
              <a:t>15</a:t>
            </a:fld>
            <a:endParaRPr lang="en-US">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668338" y="642938"/>
            <a:ext cx="7586662" cy="774700"/>
          </a:xfrm>
        </p:spPr>
        <p:txBody>
          <a:bodyPr/>
          <a:lstStyle/>
          <a:p>
            <a:pPr fontAlgn="auto">
              <a:spcAft>
                <a:spcPts val="0"/>
              </a:spcAft>
              <a:defRPr/>
            </a:pPr>
            <a:r>
              <a:rPr lang="en-US" b="1" dirty="0" smtClean="0"/>
              <a:t>Place of </a:t>
            </a:r>
            <a:r>
              <a:rPr lang="en-US" b="1" dirty="0" smtClean="0"/>
              <a:t>Death</a:t>
            </a:r>
            <a:endParaRPr lang="en-US" b="1" dirty="0" smtClean="0"/>
          </a:p>
        </p:txBody>
      </p:sp>
      <p:sp>
        <p:nvSpPr>
          <p:cNvPr id="19459" name="Rectangle 3"/>
          <p:cNvSpPr>
            <a:spLocks noGrp="1" noChangeArrowheads="1"/>
          </p:cNvSpPr>
          <p:nvPr>
            <p:ph idx="1"/>
          </p:nvPr>
        </p:nvSpPr>
        <p:spPr>
          <a:xfrm>
            <a:off x="685800" y="1447800"/>
            <a:ext cx="8077200" cy="4648200"/>
          </a:xfrm>
        </p:spPr>
        <p:txBody>
          <a:bodyPr>
            <a:normAutofit fontScale="92500"/>
          </a:bodyPr>
          <a:lstStyle/>
          <a:p>
            <a:r>
              <a:rPr lang="en-US" dirty="0"/>
              <a:t>7</a:t>
            </a:r>
            <a:r>
              <a:rPr lang="en-US" dirty="0" smtClean="0"/>
              <a:t>0</a:t>
            </a:r>
            <a:r>
              <a:rPr lang="en-US" dirty="0" smtClean="0"/>
              <a:t>% of </a:t>
            </a:r>
            <a:r>
              <a:rPr lang="en-US" dirty="0" smtClean="0"/>
              <a:t>Californians want </a:t>
            </a:r>
            <a:r>
              <a:rPr lang="en-US" dirty="0" smtClean="0"/>
              <a:t>to die at </a:t>
            </a:r>
            <a:r>
              <a:rPr lang="en-US" dirty="0" smtClean="0"/>
              <a:t>home</a:t>
            </a:r>
            <a:endParaRPr lang="en-US" dirty="0" smtClean="0"/>
          </a:p>
          <a:p>
            <a:pPr>
              <a:spcBef>
                <a:spcPct val="40000"/>
              </a:spcBef>
            </a:pPr>
            <a:r>
              <a:rPr lang="en-US" dirty="0" smtClean="0"/>
              <a:t>Where deaths occur </a:t>
            </a:r>
            <a:endParaRPr lang="en-US" dirty="0" smtClean="0"/>
          </a:p>
          <a:p>
            <a:pPr marL="914400" lvl="1" indent="0">
              <a:buNone/>
              <a:tabLst>
                <a:tab pos="914400" algn="l"/>
              </a:tabLst>
            </a:pPr>
            <a:r>
              <a:rPr lang="en-US" dirty="0" smtClean="0"/>
              <a:t>32% at home</a:t>
            </a:r>
          </a:p>
          <a:p>
            <a:pPr marL="914400" lvl="1" indent="0">
              <a:buNone/>
              <a:tabLst>
                <a:tab pos="914400" algn="l"/>
              </a:tabLst>
            </a:pPr>
            <a:r>
              <a:rPr lang="en-US" dirty="0" smtClean="0"/>
              <a:t>42% in a hospital</a:t>
            </a:r>
            <a:endParaRPr lang="en-US" dirty="0" smtClean="0"/>
          </a:p>
          <a:p>
            <a:pPr marL="914400" lvl="1" indent="0">
              <a:buNone/>
              <a:tabLst>
                <a:tab pos="914400" algn="l"/>
              </a:tabLst>
            </a:pPr>
            <a:r>
              <a:rPr lang="en-US" dirty="0" smtClean="0"/>
              <a:t>18% in a nursing home</a:t>
            </a:r>
          </a:p>
          <a:p>
            <a:r>
              <a:rPr lang="en-US" dirty="0" smtClean="0"/>
              <a:t>Who leaves a nursing home?</a:t>
            </a:r>
          </a:p>
          <a:p>
            <a:pPr marL="914400" lvl="1" indent="0">
              <a:buNone/>
            </a:pPr>
            <a:r>
              <a:rPr lang="en-US" dirty="0" smtClean="0"/>
              <a:t>10% die in 4 weeks</a:t>
            </a:r>
          </a:p>
          <a:p>
            <a:pPr marL="914400" lvl="1" indent="0">
              <a:buNone/>
            </a:pPr>
            <a:r>
              <a:rPr lang="en-US" dirty="0" smtClean="0"/>
              <a:t>25% live an average of 2 years in the SNF, then die</a:t>
            </a:r>
          </a:p>
          <a:p>
            <a:pPr marL="914400" lvl="1" indent="0">
              <a:buNone/>
            </a:pPr>
            <a:r>
              <a:rPr lang="en-US" dirty="0" smtClean="0"/>
              <a:t>25% return to the hospital</a:t>
            </a:r>
            <a:endParaRPr lang="en-US" dirty="0" smtClean="0"/>
          </a:p>
        </p:txBody>
      </p:sp>
      <p:sp>
        <p:nvSpPr>
          <p:cNvPr id="19460" name="Footer Placeholder 5"/>
          <p:cNvSpPr>
            <a:spLocks noGrp="1"/>
          </p:cNvSpPr>
          <p:nvPr>
            <p:ph type="ftr" sz="quarter" idx="11"/>
          </p:nvPr>
        </p:nvSpPr>
        <p:spPr bwMode="auto">
          <a:xfrm>
            <a:off x="3124200" y="6356350"/>
            <a:ext cx="3276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dirty="0">
                <a:latin typeface="Arial" charset="0"/>
              </a:rPr>
              <a:t>MGM &amp; CHCF/The Final Chapter,  April 2012</a:t>
            </a:r>
          </a:p>
          <a:p>
            <a:pPr eaLnBrk="1" hangingPunct="1"/>
            <a:endParaRPr lang="en-US" dirty="0">
              <a:latin typeface="Arial" charset="0"/>
            </a:endParaRPr>
          </a:p>
        </p:txBody>
      </p:sp>
      <p:sp>
        <p:nvSpPr>
          <p:cNvPr id="194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407935A1-5E2D-465C-9A9A-6A6510B91A07}" type="slidenum">
              <a:rPr lang="en-US">
                <a:latin typeface="Arial" charset="0"/>
              </a:rPr>
              <a:pPr eaLnBrk="1" hangingPunct="1"/>
              <a:t>16</a:t>
            </a:fld>
            <a:endParaRPr lang="en-US">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rrowheads="1"/>
          </p:cNvSpPr>
          <p:nvPr>
            <p:ph type="title"/>
          </p:nvPr>
        </p:nvSpPr>
        <p:spPr/>
        <p:txBody>
          <a:bodyPr>
            <a:normAutofit/>
          </a:bodyPr>
          <a:lstStyle/>
          <a:p>
            <a:pPr fontAlgn="auto">
              <a:spcAft>
                <a:spcPts val="0"/>
              </a:spcAft>
              <a:defRPr/>
            </a:pPr>
            <a:r>
              <a:rPr lang="en-US" b="1" dirty="0" smtClean="0"/>
              <a:t>Dying in America: Summary</a:t>
            </a:r>
          </a:p>
        </p:txBody>
      </p:sp>
      <p:sp>
        <p:nvSpPr>
          <p:cNvPr id="20483" name="Rectangle 3"/>
          <p:cNvSpPr>
            <a:spLocks noGrp="1" noChangeArrowheads="1"/>
          </p:cNvSpPr>
          <p:nvPr>
            <p:ph idx="1"/>
          </p:nvPr>
        </p:nvSpPr>
        <p:spPr>
          <a:xfrm>
            <a:off x="457200" y="1905000"/>
            <a:ext cx="8229600" cy="3657600"/>
          </a:xfrm>
        </p:spPr>
        <p:txBody>
          <a:bodyPr/>
          <a:lstStyle/>
          <a:p>
            <a:pPr>
              <a:buFont typeface="Wingdings" pitchFamily="2" charset="2"/>
              <a:buNone/>
            </a:pPr>
            <a:r>
              <a:rPr lang="en-US" dirty="0" smtClean="0"/>
              <a:t>	</a:t>
            </a:r>
            <a:r>
              <a:rPr lang="en-US" sz="4800" b="1" dirty="0" smtClean="0"/>
              <a:t>Today</a:t>
            </a:r>
            <a:r>
              <a:rPr lang="en-US" dirty="0" smtClean="0"/>
              <a:t> patients, families and healthcare providers are participating in a culture designed to give most patients an end-of-life experience that </a:t>
            </a:r>
            <a:r>
              <a:rPr lang="en-US" b="1" dirty="0" smtClean="0"/>
              <a:t>does not fit</a:t>
            </a:r>
            <a:r>
              <a:rPr lang="en-US" dirty="0" smtClean="0"/>
              <a:t> with their values, priorities and hopes. </a:t>
            </a:r>
          </a:p>
        </p:txBody>
      </p:sp>
      <p:sp>
        <p:nvSpPr>
          <p:cNvPr id="2048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4CD11DCC-18DA-4EE5-BF1B-1A2586F0CE77}" type="slidenum">
              <a:rPr lang="en-US">
                <a:latin typeface="Arial" charset="0"/>
              </a:rPr>
              <a:pPr eaLnBrk="1" hangingPunct="1"/>
              <a:t>17</a:t>
            </a:fld>
            <a:endParaRPr lang="en-US">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rrowheads="1"/>
          </p:cNvSpPr>
          <p:nvPr>
            <p:ph type="title"/>
          </p:nvPr>
        </p:nvSpPr>
        <p:spPr>
          <a:xfrm>
            <a:off x="0" y="228600"/>
            <a:ext cx="9144000" cy="1462088"/>
          </a:xfrm>
        </p:spPr>
        <p:txBody>
          <a:bodyPr/>
          <a:lstStyle/>
          <a:p>
            <a:pPr fontAlgn="auto">
              <a:spcAft>
                <a:spcPts val="0"/>
              </a:spcAft>
              <a:defRPr/>
            </a:pPr>
            <a:r>
              <a:rPr lang="en-US" b="1" dirty="0" smtClean="0"/>
              <a:t>Why are things this way?</a:t>
            </a:r>
            <a:endParaRPr lang="en-US" sz="4000" b="1" dirty="0" smtClean="0"/>
          </a:p>
        </p:txBody>
      </p:sp>
      <p:sp>
        <p:nvSpPr>
          <p:cNvPr id="21507" name="Rectangle 3"/>
          <p:cNvSpPr>
            <a:spLocks noGrp="1" noChangeArrowheads="1"/>
          </p:cNvSpPr>
          <p:nvPr>
            <p:ph idx="1"/>
          </p:nvPr>
        </p:nvSpPr>
        <p:spPr>
          <a:xfrm>
            <a:off x="457200" y="1600200"/>
            <a:ext cx="8229600" cy="4572000"/>
          </a:xfrm>
        </p:spPr>
        <p:txBody>
          <a:bodyPr>
            <a:normAutofit lnSpcReduction="10000"/>
          </a:bodyPr>
          <a:lstStyle/>
          <a:p>
            <a:r>
              <a:rPr lang="en-US" smtClean="0"/>
              <a:t>Patients and professionals each are waiting for the other to raise a difficult subject</a:t>
            </a:r>
          </a:p>
          <a:p>
            <a:pPr>
              <a:spcBef>
                <a:spcPct val="40000"/>
              </a:spcBef>
            </a:pPr>
            <a:r>
              <a:rPr lang="en-US" smtClean="0"/>
              <a:t>Patients / families </a:t>
            </a:r>
          </a:p>
          <a:p>
            <a:pPr lvl="1"/>
            <a:r>
              <a:rPr lang="en-US" smtClean="0"/>
              <a:t>don’t know their predicament, or…</a:t>
            </a:r>
          </a:p>
          <a:p>
            <a:pPr lvl="1"/>
            <a:r>
              <a:rPr lang="en-US" smtClean="0"/>
              <a:t>don’t want to know their predicament, or…</a:t>
            </a:r>
          </a:p>
          <a:p>
            <a:pPr lvl="1"/>
            <a:r>
              <a:rPr lang="en-US" smtClean="0"/>
              <a:t>don’t know and understand their options, or…</a:t>
            </a:r>
          </a:p>
          <a:p>
            <a:pPr lvl="1"/>
            <a:r>
              <a:rPr lang="en-US" smtClean="0"/>
              <a:t>can’t get the help they need to approach things differently, or…</a:t>
            </a:r>
          </a:p>
          <a:p>
            <a:pPr lvl="1"/>
            <a:r>
              <a:rPr lang="en-US" smtClean="0"/>
              <a:t>some combination of the above. </a:t>
            </a:r>
          </a:p>
        </p:txBody>
      </p:sp>
      <p:sp>
        <p:nvSpPr>
          <p:cNvPr id="2150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215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82863488-BC9F-4D5A-992A-14FBF5098728}" type="slidenum">
              <a:rPr lang="en-US">
                <a:latin typeface="Arial" charset="0"/>
              </a:rPr>
              <a:pPr eaLnBrk="1" hangingPunct="1"/>
              <a:t>18</a:t>
            </a:fld>
            <a:endParaRPr lang="en-US">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7225" y="406400"/>
            <a:ext cx="8334375" cy="1295400"/>
          </a:xfrm>
        </p:spPr>
        <p:txBody>
          <a:bodyPr>
            <a:noAutofit/>
          </a:bodyPr>
          <a:lstStyle/>
          <a:p>
            <a:pPr eaLnBrk="1" hangingPunct="1">
              <a:defRPr/>
            </a:pPr>
            <a:r>
              <a:rPr lang="en-US" sz="3600" dirty="0" smtClean="0">
                <a:latin typeface="Arial" panose="020B0604020202020204" pitchFamily="34" charset="0"/>
                <a:cs typeface="Arial" panose="020B0604020202020204" pitchFamily="34" charset="0"/>
              </a:rPr>
              <a:t>Better </a:t>
            </a:r>
            <a:r>
              <a:rPr lang="en-US" sz="3600" dirty="0">
                <a:latin typeface="Arial" panose="020B0604020202020204" pitchFamily="34" charset="0"/>
                <a:cs typeface="Arial" panose="020B0604020202020204" pitchFamily="34" charset="0"/>
              </a:rPr>
              <a:t>P</a:t>
            </a:r>
            <a:r>
              <a:rPr lang="en-US" sz="3600" dirty="0" smtClean="0">
                <a:latin typeface="Arial" panose="020B0604020202020204" pitchFamily="34" charset="0"/>
                <a:cs typeface="Arial" panose="020B0604020202020204" pitchFamily="34" charset="0"/>
              </a:rPr>
              <a:t>ractice </a:t>
            </a:r>
            <a:br>
              <a:rPr lang="en-US" sz="3600"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oncurrent Care across Settings of Care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21" name="Text Box 4"/>
          <p:cNvSpPr txBox="1">
            <a:spLocks noChangeArrowheads="1"/>
          </p:cNvSpPr>
          <p:nvPr/>
        </p:nvSpPr>
        <p:spPr bwMode="auto">
          <a:xfrm rot="16200000">
            <a:off x="123031" y="3169444"/>
            <a:ext cx="1436688" cy="368300"/>
          </a:xfrm>
          <a:prstGeom prst="rect">
            <a:avLst/>
          </a:prstGeom>
          <a:noFill/>
          <a:ln>
            <a:noFill/>
          </a:ln>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0" hangingPunct="0">
              <a:defRPr/>
            </a:pPr>
            <a:r>
              <a:rPr lang="en-US" sz="1800" b="1" dirty="0" smtClean="0">
                <a:latin typeface="+mn-lt"/>
              </a:rPr>
              <a:t>focus </a:t>
            </a:r>
            <a:r>
              <a:rPr lang="en-US" sz="1800" b="1" dirty="0">
                <a:latin typeface="+mn-lt"/>
              </a:rPr>
              <a:t>of care</a:t>
            </a:r>
          </a:p>
        </p:txBody>
      </p:sp>
      <p:sp>
        <p:nvSpPr>
          <p:cNvPr id="94211" name="Freeform 13"/>
          <p:cNvSpPr>
            <a:spLocks/>
          </p:cNvSpPr>
          <p:nvPr/>
        </p:nvSpPr>
        <p:spPr bwMode="auto">
          <a:xfrm>
            <a:off x="1157288" y="1717675"/>
            <a:ext cx="4387850" cy="2632075"/>
          </a:xfrm>
          <a:custGeom>
            <a:avLst/>
            <a:gdLst>
              <a:gd name="T0" fmla="*/ 0 w 2160"/>
              <a:gd name="T1" fmla="*/ 0 h 1728"/>
              <a:gd name="T2" fmla="*/ 0 w 2160"/>
              <a:gd name="T3" fmla="*/ 2147483647 h 1728"/>
              <a:gd name="T4" fmla="*/ 2147483647 w 2160"/>
              <a:gd name="T5" fmla="*/ 2147483647 h 1728"/>
              <a:gd name="T6" fmla="*/ 2147483647 w 2160"/>
              <a:gd name="T7" fmla="*/ 0 h 1728"/>
              <a:gd name="T8" fmla="*/ 0 w 2160"/>
              <a:gd name="T9" fmla="*/ 0 h 1728"/>
              <a:gd name="T10" fmla="*/ 0 60000 65536"/>
              <a:gd name="T11" fmla="*/ 0 60000 65536"/>
              <a:gd name="T12" fmla="*/ 0 60000 65536"/>
              <a:gd name="T13" fmla="*/ 0 60000 65536"/>
              <a:gd name="T14" fmla="*/ 0 60000 65536"/>
              <a:gd name="T15" fmla="*/ 0 w 2160"/>
              <a:gd name="T16" fmla="*/ 0 h 1728"/>
              <a:gd name="T17" fmla="*/ 2160 w 2160"/>
              <a:gd name="T18" fmla="*/ 1728 h 1728"/>
            </a:gdLst>
            <a:ahLst/>
            <a:cxnLst>
              <a:cxn ang="T10">
                <a:pos x="T0" y="T1"/>
              </a:cxn>
              <a:cxn ang="T11">
                <a:pos x="T2" y="T3"/>
              </a:cxn>
              <a:cxn ang="T12">
                <a:pos x="T4" y="T5"/>
              </a:cxn>
              <a:cxn ang="T13">
                <a:pos x="T6" y="T7"/>
              </a:cxn>
              <a:cxn ang="T14">
                <a:pos x="T8" y="T9"/>
              </a:cxn>
            </a:cxnLst>
            <a:rect l="T15" t="T16" r="T17" b="T18"/>
            <a:pathLst>
              <a:path w="2160" h="1728">
                <a:moveTo>
                  <a:pt x="0" y="0"/>
                </a:moveTo>
                <a:lnTo>
                  <a:pt x="0" y="1728"/>
                </a:lnTo>
                <a:lnTo>
                  <a:pt x="1152" y="1728"/>
                </a:lnTo>
                <a:lnTo>
                  <a:pt x="2160" y="0"/>
                </a:lnTo>
                <a:lnTo>
                  <a:pt x="0" y="0"/>
                </a:lnTo>
                <a:close/>
              </a:path>
            </a:pathLst>
          </a:custGeom>
          <a:solidFill>
            <a:srgbClr val="F68E21">
              <a:alpha val="70195"/>
            </a:srgbClr>
          </a:solidFill>
          <a:ln w="9525">
            <a:solidFill>
              <a:srgbClr val="93BBAC"/>
            </a:solidFill>
            <a:round/>
            <a:headEnd/>
            <a:tailEnd/>
          </a:ln>
        </p:spPr>
        <p:txBody>
          <a:bodyPr wrap="none" anchor="ctr"/>
          <a:lstStyle/>
          <a:p>
            <a:endParaRPr lang="en-US"/>
          </a:p>
        </p:txBody>
      </p:sp>
      <p:sp>
        <p:nvSpPr>
          <p:cNvPr id="94212" name="Freeform 15"/>
          <p:cNvSpPr>
            <a:spLocks/>
          </p:cNvSpPr>
          <p:nvPr/>
        </p:nvSpPr>
        <p:spPr bwMode="auto">
          <a:xfrm>
            <a:off x="1150938" y="1701800"/>
            <a:ext cx="4349750" cy="3333750"/>
          </a:xfrm>
          <a:custGeom>
            <a:avLst/>
            <a:gdLst>
              <a:gd name="T0" fmla="*/ 2147483647 w 2160"/>
              <a:gd name="T1" fmla="*/ 0 h 2208"/>
              <a:gd name="T2" fmla="*/ 2147483647 w 2160"/>
              <a:gd name="T3" fmla="*/ 2147483647 h 2208"/>
              <a:gd name="T4" fmla="*/ 0 w 2160"/>
              <a:gd name="T5" fmla="*/ 2147483647 h 2208"/>
              <a:gd name="T6" fmla="*/ 0 w 2160"/>
              <a:gd name="T7" fmla="*/ 2147483647 h 2208"/>
              <a:gd name="T8" fmla="*/ 2147483647 w 2160"/>
              <a:gd name="T9" fmla="*/ 2147483647 h 2208"/>
              <a:gd name="T10" fmla="*/ 2147483647 w 2160"/>
              <a:gd name="T11" fmla="*/ 0 h 2208"/>
              <a:gd name="T12" fmla="*/ 0 60000 65536"/>
              <a:gd name="T13" fmla="*/ 0 60000 65536"/>
              <a:gd name="T14" fmla="*/ 0 60000 65536"/>
              <a:gd name="T15" fmla="*/ 0 60000 65536"/>
              <a:gd name="T16" fmla="*/ 0 60000 65536"/>
              <a:gd name="T17" fmla="*/ 0 60000 65536"/>
              <a:gd name="T18" fmla="*/ 0 w 2160"/>
              <a:gd name="T19" fmla="*/ 0 h 2208"/>
              <a:gd name="T20" fmla="*/ 2160 w 2160"/>
              <a:gd name="T21" fmla="*/ 2208 h 2208"/>
            </a:gdLst>
            <a:ahLst/>
            <a:cxnLst>
              <a:cxn ang="T12">
                <a:pos x="T0" y="T1"/>
              </a:cxn>
              <a:cxn ang="T13">
                <a:pos x="T2" y="T3"/>
              </a:cxn>
              <a:cxn ang="T14">
                <a:pos x="T4" y="T5"/>
              </a:cxn>
              <a:cxn ang="T15">
                <a:pos x="T6" y="T7"/>
              </a:cxn>
              <a:cxn ang="T16">
                <a:pos x="T8" y="T9"/>
              </a:cxn>
              <a:cxn ang="T17">
                <a:pos x="T10" y="T11"/>
              </a:cxn>
            </a:cxnLst>
            <a:rect l="T18" t="T19" r="T20" b="T21"/>
            <a:pathLst>
              <a:path w="2160" h="2208">
                <a:moveTo>
                  <a:pt x="2160" y="0"/>
                </a:moveTo>
                <a:lnTo>
                  <a:pt x="2160" y="2208"/>
                </a:lnTo>
                <a:lnTo>
                  <a:pt x="0" y="2208"/>
                </a:lnTo>
                <a:lnTo>
                  <a:pt x="0" y="1728"/>
                </a:lnTo>
                <a:lnTo>
                  <a:pt x="1152" y="1728"/>
                </a:lnTo>
                <a:lnTo>
                  <a:pt x="2160" y="0"/>
                </a:lnTo>
                <a:close/>
              </a:path>
            </a:pathLst>
          </a:custGeom>
          <a:solidFill>
            <a:srgbClr val="B2A1C7"/>
          </a:solidFill>
          <a:ln w="9525">
            <a:noFill/>
            <a:round/>
            <a:headEnd/>
            <a:tailEnd/>
          </a:ln>
        </p:spPr>
        <p:txBody>
          <a:bodyPr wrap="none" anchor="ctr"/>
          <a:lstStyle/>
          <a:p>
            <a:endParaRPr lang="en-US"/>
          </a:p>
        </p:txBody>
      </p:sp>
      <p:sp>
        <p:nvSpPr>
          <p:cNvPr id="94213" name="Isosceles Triangle 23"/>
          <p:cNvSpPr>
            <a:spLocks noChangeArrowheads="1"/>
          </p:cNvSpPr>
          <p:nvPr/>
        </p:nvSpPr>
        <p:spPr bwMode="auto">
          <a:xfrm>
            <a:off x="1374775" y="3952875"/>
            <a:ext cx="681038" cy="487363"/>
          </a:xfrm>
          <a:prstGeom prst="triangle">
            <a:avLst>
              <a:gd name="adj" fmla="val 50000"/>
            </a:avLst>
          </a:prstGeom>
          <a:solidFill>
            <a:srgbClr val="B2A1C7"/>
          </a:solidFill>
          <a:ln w="9525">
            <a:noFill/>
            <a:miter lim="800000"/>
            <a:headEnd/>
            <a:tailEnd/>
          </a:ln>
        </p:spPr>
        <p:txBody>
          <a:bodyPr/>
          <a:lstStyle/>
          <a:p>
            <a:pPr eaLnBrk="0" hangingPunct="0"/>
            <a:endParaRPr lang="en-US" sz="2400">
              <a:solidFill>
                <a:srgbClr val="FFFFCC"/>
              </a:solidFill>
              <a:latin typeface="Times" pitchFamily="18" charset="0"/>
            </a:endParaRPr>
          </a:p>
        </p:txBody>
      </p:sp>
      <p:sp>
        <p:nvSpPr>
          <p:cNvPr id="94214" name="Merge 26"/>
          <p:cNvSpPr>
            <a:spLocks noChangeArrowheads="1"/>
          </p:cNvSpPr>
          <p:nvPr/>
        </p:nvSpPr>
        <p:spPr bwMode="auto">
          <a:xfrm>
            <a:off x="2192338" y="4305300"/>
            <a:ext cx="598487" cy="355600"/>
          </a:xfrm>
          <a:prstGeom prst="flowChartMerge">
            <a:avLst/>
          </a:prstGeom>
          <a:solidFill>
            <a:srgbClr val="F68E21">
              <a:alpha val="70195"/>
            </a:srgbClr>
          </a:solidFill>
          <a:ln w="9525">
            <a:solidFill>
              <a:srgbClr val="93BBAC"/>
            </a:solidFill>
            <a:miter lim="800000"/>
            <a:headEnd/>
            <a:tailEnd/>
          </a:ln>
        </p:spPr>
        <p:txBody>
          <a:bodyPr/>
          <a:lstStyle/>
          <a:p>
            <a:pPr eaLnBrk="0" hangingPunct="0"/>
            <a:endParaRPr lang="en-US" sz="2400">
              <a:solidFill>
                <a:srgbClr val="FFFFCC"/>
              </a:solidFill>
              <a:latin typeface="Times" pitchFamily="18" charset="0"/>
            </a:endParaRPr>
          </a:p>
        </p:txBody>
      </p:sp>
      <p:sp>
        <p:nvSpPr>
          <p:cNvPr id="94215" name="Extract 27"/>
          <p:cNvSpPr>
            <a:spLocks noChangeArrowheads="1"/>
          </p:cNvSpPr>
          <p:nvPr/>
        </p:nvSpPr>
        <p:spPr bwMode="auto">
          <a:xfrm>
            <a:off x="3119438" y="3257550"/>
            <a:ext cx="255587" cy="1182688"/>
          </a:xfrm>
          <a:prstGeom prst="flowChartExtract">
            <a:avLst/>
          </a:prstGeom>
          <a:solidFill>
            <a:srgbClr val="B2A1C7"/>
          </a:solidFill>
          <a:ln w="9525">
            <a:noFill/>
            <a:miter lim="800000"/>
            <a:headEnd/>
            <a:tailEnd/>
          </a:ln>
        </p:spPr>
        <p:txBody>
          <a:bodyPr/>
          <a:lstStyle/>
          <a:p>
            <a:pPr eaLnBrk="0" hangingPunct="0"/>
            <a:endParaRPr lang="en-US" sz="2400">
              <a:solidFill>
                <a:srgbClr val="FFFFCC"/>
              </a:solidFill>
              <a:latin typeface="Times" pitchFamily="18" charset="0"/>
            </a:endParaRPr>
          </a:p>
        </p:txBody>
      </p:sp>
      <p:sp>
        <p:nvSpPr>
          <p:cNvPr id="94216" name="Extract 28"/>
          <p:cNvSpPr>
            <a:spLocks noChangeArrowheads="1"/>
          </p:cNvSpPr>
          <p:nvPr/>
        </p:nvSpPr>
        <p:spPr bwMode="auto">
          <a:xfrm>
            <a:off x="3978275" y="2319338"/>
            <a:ext cx="379413" cy="1601787"/>
          </a:xfrm>
          <a:prstGeom prst="flowChartExtract">
            <a:avLst/>
          </a:prstGeom>
          <a:solidFill>
            <a:srgbClr val="B2A1C7"/>
          </a:solidFill>
          <a:ln w="9525">
            <a:noFill/>
            <a:miter lim="800000"/>
            <a:headEnd/>
            <a:tailEnd/>
          </a:ln>
        </p:spPr>
        <p:txBody>
          <a:bodyPr/>
          <a:lstStyle/>
          <a:p>
            <a:pPr eaLnBrk="0" hangingPunct="0"/>
            <a:endParaRPr lang="en-US" sz="2400">
              <a:solidFill>
                <a:srgbClr val="FFFFCC"/>
              </a:solidFill>
              <a:latin typeface="Times" pitchFamily="18" charset="0"/>
            </a:endParaRPr>
          </a:p>
        </p:txBody>
      </p:sp>
      <p:sp>
        <p:nvSpPr>
          <p:cNvPr id="94217" name="Merge 29"/>
          <p:cNvSpPr>
            <a:spLocks noChangeArrowheads="1"/>
          </p:cNvSpPr>
          <p:nvPr/>
        </p:nvSpPr>
        <p:spPr bwMode="auto">
          <a:xfrm>
            <a:off x="4606925" y="2444750"/>
            <a:ext cx="309563" cy="885825"/>
          </a:xfrm>
          <a:prstGeom prst="flowChartMerge">
            <a:avLst/>
          </a:prstGeom>
          <a:solidFill>
            <a:srgbClr val="F68E21">
              <a:alpha val="70195"/>
            </a:srgbClr>
          </a:solidFill>
          <a:ln w="9525">
            <a:noFill/>
            <a:miter lim="800000"/>
            <a:headEnd/>
            <a:tailEnd/>
          </a:ln>
        </p:spPr>
        <p:txBody>
          <a:bodyPr/>
          <a:lstStyle/>
          <a:p>
            <a:pPr eaLnBrk="0" hangingPunct="0"/>
            <a:endParaRPr lang="en-US" sz="2400">
              <a:solidFill>
                <a:srgbClr val="FFFFCC"/>
              </a:solidFill>
              <a:latin typeface="Times" pitchFamily="18" charset="0"/>
            </a:endParaRPr>
          </a:p>
        </p:txBody>
      </p:sp>
      <p:sp>
        <p:nvSpPr>
          <p:cNvPr id="94218" name="TextBox 28"/>
          <p:cNvSpPr txBox="1">
            <a:spLocks noChangeArrowheads="1"/>
          </p:cNvSpPr>
          <p:nvPr/>
        </p:nvSpPr>
        <p:spPr bwMode="auto">
          <a:xfrm>
            <a:off x="5500688" y="5427663"/>
            <a:ext cx="1143000" cy="369887"/>
          </a:xfrm>
          <a:prstGeom prst="rect">
            <a:avLst/>
          </a:prstGeom>
          <a:noFill/>
          <a:ln w="9525">
            <a:noFill/>
            <a:miter lim="800000"/>
            <a:headEnd/>
            <a:tailEnd/>
          </a:ln>
        </p:spPr>
        <p:txBody>
          <a:bodyPr>
            <a:spAutoFit/>
          </a:bodyPr>
          <a:lstStyle/>
          <a:p>
            <a:pPr algn="ctr"/>
            <a:r>
              <a:rPr lang="en-US" b="1">
                <a:latin typeface="Calibri" pitchFamily="34" charset="0"/>
                <a:ea typeface="MS PGothic" pitchFamily="34" charset="-128"/>
              </a:rPr>
              <a:t>Death</a:t>
            </a:r>
          </a:p>
        </p:txBody>
      </p:sp>
      <p:cxnSp>
        <p:nvCxnSpPr>
          <p:cNvPr id="30" name="Straight Arrow Connector 29"/>
          <p:cNvCxnSpPr/>
          <p:nvPr/>
        </p:nvCxnSpPr>
        <p:spPr>
          <a:xfrm flipV="1">
            <a:off x="6034088" y="5035550"/>
            <a:ext cx="0" cy="4127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5270500" y="1701800"/>
            <a:ext cx="274638" cy="3341688"/>
          </a:xfrm>
          <a:custGeom>
            <a:avLst/>
            <a:gdLst>
              <a:gd name="connsiteX0" fmla="*/ 250853 w 275129"/>
              <a:gd name="connsiteY0" fmla="*/ 3333919 h 3342011"/>
              <a:gd name="connsiteX1" fmla="*/ 250853 w 275129"/>
              <a:gd name="connsiteY1" fmla="*/ 3269183 h 3342011"/>
              <a:gd name="connsiteX2" fmla="*/ 267037 w 275129"/>
              <a:gd name="connsiteY2" fmla="*/ 3107342 h 3342011"/>
              <a:gd name="connsiteX3" fmla="*/ 275129 w 275129"/>
              <a:gd name="connsiteY3" fmla="*/ 2888857 h 3342011"/>
              <a:gd name="connsiteX4" fmla="*/ 275129 w 275129"/>
              <a:gd name="connsiteY4" fmla="*/ 2459979 h 3342011"/>
              <a:gd name="connsiteX5" fmla="*/ 267037 w 275129"/>
              <a:gd name="connsiteY5" fmla="*/ 1092425 h 3342011"/>
              <a:gd name="connsiteX6" fmla="*/ 258945 w 275129"/>
              <a:gd name="connsiteY6" fmla="*/ 178025 h 3342011"/>
              <a:gd name="connsiteX7" fmla="*/ 250853 w 275129"/>
              <a:gd name="connsiteY7" fmla="*/ 113289 h 3342011"/>
              <a:gd name="connsiteX8" fmla="*/ 242761 w 275129"/>
              <a:gd name="connsiteY8" fmla="*/ 0 h 3342011"/>
              <a:gd name="connsiteX9" fmla="*/ 218485 w 275129"/>
              <a:gd name="connsiteY9" fmla="*/ 24277 h 3342011"/>
              <a:gd name="connsiteX10" fmla="*/ 186117 w 275129"/>
              <a:gd name="connsiteY10" fmla="*/ 72829 h 3342011"/>
              <a:gd name="connsiteX11" fmla="*/ 137565 w 275129"/>
              <a:gd name="connsiteY11" fmla="*/ 113289 h 3342011"/>
              <a:gd name="connsiteX12" fmla="*/ 97104 w 275129"/>
              <a:gd name="connsiteY12" fmla="*/ 169933 h 3342011"/>
              <a:gd name="connsiteX13" fmla="*/ 72828 w 275129"/>
              <a:gd name="connsiteY13" fmla="*/ 218485 h 3342011"/>
              <a:gd name="connsiteX14" fmla="*/ 48552 w 275129"/>
              <a:gd name="connsiteY14" fmla="*/ 267038 h 3342011"/>
              <a:gd name="connsiteX15" fmla="*/ 40460 w 275129"/>
              <a:gd name="connsiteY15" fmla="*/ 323682 h 3342011"/>
              <a:gd name="connsiteX16" fmla="*/ 32368 w 275129"/>
              <a:gd name="connsiteY16" fmla="*/ 558351 h 3342011"/>
              <a:gd name="connsiteX17" fmla="*/ 16184 w 275129"/>
              <a:gd name="connsiteY17" fmla="*/ 606903 h 3342011"/>
              <a:gd name="connsiteX18" fmla="*/ 8092 w 275129"/>
              <a:gd name="connsiteY18" fmla="*/ 647363 h 3342011"/>
              <a:gd name="connsiteX19" fmla="*/ 16184 w 275129"/>
              <a:gd name="connsiteY19" fmla="*/ 954861 h 3342011"/>
              <a:gd name="connsiteX20" fmla="*/ 24276 w 275129"/>
              <a:gd name="connsiteY20" fmla="*/ 979137 h 3342011"/>
              <a:gd name="connsiteX21" fmla="*/ 32368 w 275129"/>
              <a:gd name="connsiteY21" fmla="*/ 1092425 h 3342011"/>
              <a:gd name="connsiteX22" fmla="*/ 24276 w 275129"/>
              <a:gd name="connsiteY22" fmla="*/ 1205714 h 3342011"/>
              <a:gd name="connsiteX23" fmla="*/ 16184 w 275129"/>
              <a:gd name="connsiteY23" fmla="*/ 1270450 h 3342011"/>
              <a:gd name="connsiteX24" fmla="*/ 24276 w 275129"/>
              <a:gd name="connsiteY24" fmla="*/ 1440383 h 3342011"/>
              <a:gd name="connsiteX25" fmla="*/ 32368 w 275129"/>
              <a:gd name="connsiteY25" fmla="*/ 1642684 h 3342011"/>
              <a:gd name="connsiteX26" fmla="*/ 16184 w 275129"/>
              <a:gd name="connsiteY26" fmla="*/ 1861169 h 3342011"/>
              <a:gd name="connsiteX27" fmla="*/ 0 w 275129"/>
              <a:gd name="connsiteY27" fmla="*/ 1990641 h 3342011"/>
              <a:gd name="connsiteX28" fmla="*/ 8092 w 275129"/>
              <a:gd name="connsiteY28" fmla="*/ 2128206 h 3342011"/>
              <a:gd name="connsiteX29" fmla="*/ 24276 w 275129"/>
              <a:gd name="connsiteY29" fmla="*/ 2176758 h 3342011"/>
              <a:gd name="connsiteX30" fmla="*/ 32368 w 275129"/>
              <a:gd name="connsiteY30" fmla="*/ 2484255 h 3342011"/>
              <a:gd name="connsiteX31" fmla="*/ 24276 w 275129"/>
              <a:gd name="connsiteY31" fmla="*/ 2759384 h 3342011"/>
              <a:gd name="connsiteX32" fmla="*/ 16184 w 275129"/>
              <a:gd name="connsiteY32" fmla="*/ 2799845 h 3342011"/>
              <a:gd name="connsiteX33" fmla="*/ 0 w 275129"/>
              <a:gd name="connsiteY33" fmla="*/ 2856489 h 3342011"/>
              <a:gd name="connsiteX34" fmla="*/ 8092 w 275129"/>
              <a:gd name="connsiteY34" fmla="*/ 2905041 h 3342011"/>
              <a:gd name="connsiteX35" fmla="*/ 24276 w 275129"/>
              <a:gd name="connsiteY35" fmla="*/ 2937409 h 3342011"/>
              <a:gd name="connsiteX36" fmla="*/ 32368 w 275129"/>
              <a:gd name="connsiteY36" fmla="*/ 2961685 h 3342011"/>
              <a:gd name="connsiteX37" fmla="*/ 24276 w 275129"/>
              <a:gd name="connsiteY37" fmla="*/ 3172078 h 3342011"/>
              <a:gd name="connsiteX38" fmla="*/ 24276 w 275129"/>
              <a:gd name="connsiteY38" fmla="*/ 3325827 h 3342011"/>
              <a:gd name="connsiteX39" fmla="*/ 48552 w 275129"/>
              <a:gd name="connsiteY39" fmla="*/ 3342011 h 3342011"/>
              <a:gd name="connsiteX40" fmla="*/ 250853 w 275129"/>
              <a:gd name="connsiteY40" fmla="*/ 3333919 h 334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5129" h="3342011">
                <a:moveTo>
                  <a:pt x="250853" y="3333919"/>
                </a:moveTo>
                <a:cubicBezTo>
                  <a:pt x="284570" y="3321781"/>
                  <a:pt x="239100" y="3336765"/>
                  <a:pt x="250853" y="3269183"/>
                </a:cubicBezTo>
                <a:cubicBezTo>
                  <a:pt x="260142" y="3215769"/>
                  <a:pt x="267037" y="3107342"/>
                  <a:pt x="267037" y="3107342"/>
                </a:cubicBezTo>
                <a:cubicBezTo>
                  <a:pt x="269734" y="3034514"/>
                  <a:pt x="275129" y="2961735"/>
                  <a:pt x="275129" y="2888857"/>
                </a:cubicBezTo>
                <a:cubicBezTo>
                  <a:pt x="275129" y="2438009"/>
                  <a:pt x="248178" y="2648634"/>
                  <a:pt x="275129" y="2459979"/>
                </a:cubicBezTo>
                <a:cubicBezTo>
                  <a:pt x="272432" y="2004128"/>
                  <a:pt x="270270" y="1548273"/>
                  <a:pt x="267037" y="1092425"/>
                </a:cubicBezTo>
                <a:cubicBezTo>
                  <a:pt x="264875" y="787621"/>
                  <a:pt x="263983" y="482795"/>
                  <a:pt x="258945" y="178025"/>
                </a:cubicBezTo>
                <a:cubicBezTo>
                  <a:pt x="258586" y="156281"/>
                  <a:pt x="252822" y="134946"/>
                  <a:pt x="250853" y="113289"/>
                </a:cubicBezTo>
                <a:cubicBezTo>
                  <a:pt x="247425" y="75585"/>
                  <a:pt x="245458" y="37763"/>
                  <a:pt x="242761" y="0"/>
                </a:cubicBezTo>
                <a:cubicBezTo>
                  <a:pt x="234669" y="8092"/>
                  <a:pt x="225511" y="15244"/>
                  <a:pt x="218485" y="24277"/>
                </a:cubicBezTo>
                <a:cubicBezTo>
                  <a:pt x="206543" y="39631"/>
                  <a:pt x="199871" y="59075"/>
                  <a:pt x="186117" y="72829"/>
                </a:cubicBezTo>
                <a:cubicBezTo>
                  <a:pt x="154964" y="103982"/>
                  <a:pt x="171363" y="90757"/>
                  <a:pt x="137565" y="113289"/>
                </a:cubicBezTo>
                <a:cubicBezTo>
                  <a:pt x="118684" y="169933"/>
                  <a:pt x="137565" y="156447"/>
                  <a:pt x="97104" y="169933"/>
                </a:cubicBezTo>
                <a:cubicBezTo>
                  <a:pt x="76765" y="230951"/>
                  <a:pt x="104201" y="155739"/>
                  <a:pt x="72828" y="218485"/>
                </a:cubicBezTo>
                <a:cubicBezTo>
                  <a:pt x="39323" y="285496"/>
                  <a:pt x="94937" y="197458"/>
                  <a:pt x="48552" y="267038"/>
                </a:cubicBezTo>
                <a:cubicBezTo>
                  <a:pt x="45855" y="285919"/>
                  <a:pt x="41518" y="304638"/>
                  <a:pt x="40460" y="323682"/>
                </a:cubicBezTo>
                <a:cubicBezTo>
                  <a:pt x="36118" y="401831"/>
                  <a:pt x="39052" y="480367"/>
                  <a:pt x="32368" y="558351"/>
                </a:cubicBezTo>
                <a:cubicBezTo>
                  <a:pt x="30911" y="575348"/>
                  <a:pt x="19530" y="590175"/>
                  <a:pt x="16184" y="606903"/>
                </a:cubicBezTo>
                <a:lnTo>
                  <a:pt x="8092" y="647363"/>
                </a:lnTo>
                <a:cubicBezTo>
                  <a:pt x="10789" y="749862"/>
                  <a:pt x="11188" y="852448"/>
                  <a:pt x="16184" y="954861"/>
                </a:cubicBezTo>
                <a:cubicBezTo>
                  <a:pt x="16600" y="963381"/>
                  <a:pt x="23279" y="970666"/>
                  <a:pt x="24276" y="979137"/>
                </a:cubicBezTo>
                <a:cubicBezTo>
                  <a:pt x="28699" y="1016737"/>
                  <a:pt x="29671" y="1054662"/>
                  <a:pt x="32368" y="1092425"/>
                </a:cubicBezTo>
                <a:cubicBezTo>
                  <a:pt x="29671" y="1130188"/>
                  <a:pt x="27704" y="1168010"/>
                  <a:pt x="24276" y="1205714"/>
                </a:cubicBezTo>
                <a:cubicBezTo>
                  <a:pt x="22307" y="1227371"/>
                  <a:pt x="16184" y="1248703"/>
                  <a:pt x="16184" y="1270450"/>
                </a:cubicBezTo>
                <a:cubicBezTo>
                  <a:pt x="16184" y="1327159"/>
                  <a:pt x="21813" y="1383728"/>
                  <a:pt x="24276" y="1440383"/>
                </a:cubicBezTo>
                <a:cubicBezTo>
                  <a:pt x="27207" y="1507807"/>
                  <a:pt x="29671" y="1575250"/>
                  <a:pt x="32368" y="1642684"/>
                </a:cubicBezTo>
                <a:cubicBezTo>
                  <a:pt x="18061" y="1871594"/>
                  <a:pt x="31192" y="1681067"/>
                  <a:pt x="16184" y="1861169"/>
                </a:cubicBezTo>
                <a:cubicBezTo>
                  <a:pt x="6466" y="1977785"/>
                  <a:pt x="19449" y="1932294"/>
                  <a:pt x="0" y="1990641"/>
                </a:cubicBezTo>
                <a:cubicBezTo>
                  <a:pt x="2697" y="2036496"/>
                  <a:pt x="2151" y="2082658"/>
                  <a:pt x="8092" y="2128206"/>
                </a:cubicBezTo>
                <a:cubicBezTo>
                  <a:pt x="10298" y="2145122"/>
                  <a:pt x="24276" y="2176758"/>
                  <a:pt x="24276" y="2176758"/>
                </a:cubicBezTo>
                <a:cubicBezTo>
                  <a:pt x="26973" y="2279257"/>
                  <a:pt x="32368" y="2381721"/>
                  <a:pt x="32368" y="2484255"/>
                </a:cubicBezTo>
                <a:cubicBezTo>
                  <a:pt x="32368" y="2576004"/>
                  <a:pt x="28975" y="2667755"/>
                  <a:pt x="24276" y="2759384"/>
                </a:cubicBezTo>
                <a:cubicBezTo>
                  <a:pt x="23572" y="2773120"/>
                  <a:pt x="19168" y="2786418"/>
                  <a:pt x="16184" y="2799845"/>
                </a:cubicBezTo>
                <a:cubicBezTo>
                  <a:pt x="9410" y="2830326"/>
                  <a:pt x="9011" y="2829456"/>
                  <a:pt x="0" y="2856489"/>
                </a:cubicBezTo>
                <a:cubicBezTo>
                  <a:pt x="2697" y="2872673"/>
                  <a:pt x="3377" y="2889326"/>
                  <a:pt x="8092" y="2905041"/>
                </a:cubicBezTo>
                <a:cubicBezTo>
                  <a:pt x="11558" y="2916595"/>
                  <a:pt x="19524" y="2926321"/>
                  <a:pt x="24276" y="2937409"/>
                </a:cubicBezTo>
                <a:cubicBezTo>
                  <a:pt x="27636" y="2945249"/>
                  <a:pt x="29671" y="2953593"/>
                  <a:pt x="32368" y="2961685"/>
                </a:cubicBezTo>
                <a:cubicBezTo>
                  <a:pt x="29671" y="3031816"/>
                  <a:pt x="28397" y="3102016"/>
                  <a:pt x="24276" y="3172078"/>
                </a:cubicBezTo>
                <a:cubicBezTo>
                  <a:pt x="20538" y="3235624"/>
                  <a:pt x="3188" y="3257290"/>
                  <a:pt x="24276" y="3325827"/>
                </a:cubicBezTo>
                <a:cubicBezTo>
                  <a:pt x="27136" y="3335122"/>
                  <a:pt x="40460" y="3336616"/>
                  <a:pt x="48552" y="3342011"/>
                </a:cubicBezTo>
                <a:cubicBezTo>
                  <a:pt x="172416" y="3329625"/>
                  <a:pt x="217136" y="3346057"/>
                  <a:pt x="250853" y="3333919"/>
                </a:cubicBezTo>
                <a:close/>
              </a:path>
            </a:pathLst>
          </a:custGeom>
          <a:solidFill>
            <a:srgbClr val="B2A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221" name="AutoShape 17"/>
          <p:cNvSpPr>
            <a:spLocks noChangeArrowheads="1"/>
          </p:cNvSpPr>
          <p:nvPr/>
        </p:nvSpPr>
        <p:spPr bwMode="auto">
          <a:xfrm>
            <a:off x="6034088" y="1682750"/>
            <a:ext cx="1506537" cy="3352800"/>
          </a:xfrm>
          <a:prstGeom prst="rtTriangle">
            <a:avLst/>
          </a:prstGeom>
          <a:solidFill>
            <a:srgbClr val="FFBDBD"/>
          </a:solidFill>
          <a:ln w="9525">
            <a:noFill/>
            <a:miter lim="800000"/>
            <a:headEnd/>
            <a:tailEnd/>
          </a:ln>
        </p:spPr>
        <p:txBody>
          <a:bodyPr wrap="none" anchor="ctr"/>
          <a:lstStyle/>
          <a:p>
            <a:pPr eaLnBrk="0" hangingPunct="0"/>
            <a:endParaRPr lang="en-US" sz="2400">
              <a:solidFill>
                <a:srgbClr val="FFFFCC"/>
              </a:solidFill>
              <a:latin typeface="Times" pitchFamily="18" charset="0"/>
            </a:endParaRPr>
          </a:p>
        </p:txBody>
      </p:sp>
      <p:sp>
        <p:nvSpPr>
          <p:cNvPr id="94222" name="TextBox 32"/>
          <p:cNvSpPr txBox="1">
            <a:spLocks noChangeArrowheads="1"/>
          </p:cNvSpPr>
          <p:nvPr/>
        </p:nvSpPr>
        <p:spPr bwMode="auto">
          <a:xfrm>
            <a:off x="1982788" y="2074863"/>
            <a:ext cx="1512887" cy="369887"/>
          </a:xfrm>
          <a:prstGeom prst="rect">
            <a:avLst/>
          </a:prstGeom>
          <a:noFill/>
          <a:ln w="9525">
            <a:noFill/>
            <a:miter lim="800000"/>
            <a:headEnd/>
            <a:tailEnd/>
          </a:ln>
        </p:spPr>
        <p:txBody>
          <a:bodyPr wrap="none">
            <a:spAutoFit/>
          </a:bodyPr>
          <a:lstStyle/>
          <a:p>
            <a:r>
              <a:rPr lang="en-US" b="1">
                <a:latin typeface="Calibri" pitchFamily="34" charset="0"/>
                <a:ea typeface="MS PGothic" pitchFamily="34" charset="-128"/>
              </a:rPr>
              <a:t>Curative Care</a:t>
            </a:r>
          </a:p>
        </p:txBody>
      </p:sp>
      <p:sp>
        <p:nvSpPr>
          <p:cNvPr id="94223" name="TextBox 33"/>
          <p:cNvSpPr txBox="1">
            <a:spLocks noChangeArrowheads="1"/>
          </p:cNvSpPr>
          <p:nvPr/>
        </p:nvSpPr>
        <p:spPr bwMode="auto">
          <a:xfrm>
            <a:off x="2922588" y="4440238"/>
            <a:ext cx="1539875" cy="368300"/>
          </a:xfrm>
          <a:prstGeom prst="rect">
            <a:avLst/>
          </a:prstGeom>
          <a:noFill/>
          <a:ln w="9525">
            <a:noFill/>
            <a:miter lim="800000"/>
            <a:headEnd/>
            <a:tailEnd/>
          </a:ln>
        </p:spPr>
        <p:txBody>
          <a:bodyPr wrap="none">
            <a:spAutoFit/>
          </a:bodyPr>
          <a:lstStyle/>
          <a:p>
            <a:r>
              <a:rPr lang="en-US" b="1">
                <a:latin typeface="Calibri" pitchFamily="34" charset="0"/>
                <a:ea typeface="MS PGothic" pitchFamily="34" charset="-128"/>
              </a:rPr>
              <a:t>Palliative Care</a:t>
            </a:r>
          </a:p>
        </p:txBody>
      </p:sp>
      <p:sp>
        <p:nvSpPr>
          <p:cNvPr id="94224" name="TextBox 34"/>
          <p:cNvSpPr txBox="1">
            <a:spLocks noChangeArrowheads="1"/>
          </p:cNvSpPr>
          <p:nvPr/>
        </p:nvSpPr>
        <p:spPr bwMode="auto">
          <a:xfrm>
            <a:off x="6046788" y="4440238"/>
            <a:ext cx="1524000" cy="584200"/>
          </a:xfrm>
          <a:prstGeom prst="rect">
            <a:avLst/>
          </a:prstGeom>
          <a:noFill/>
          <a:ln w="9525">
            <a:noFill/>
            <a:miter lim="800000"/>
            <a:headEnd/>
            <a:tailEnd/>
          </a:ln>
        </p:spPr>
        <p:txBody>
          <a:bodyPr>
            <a:spAutoFit/>
          </a:bodyPr>
          <a:lstStyle/>
          <a:p>
            <a:r>
              <a:rPr lang="en-US" sz="1600" b="1">
                <a:latin typeface="Calibri" pitchFamily="34" charset="0"/>
                <a:ea typeface="MS PGothic" pitchFamily="34" charset="-128"/>
              </a:rPr>
              <a:t>Bereavement Care</a:t>
            </a:r>
          </a:p>
        </p:txBody>
      </p:sp>
      <p:sp>
        <p:nvSpPr>
          <p:cNvPr id="94225" name="TextBox 35"/>
          <p:cNvSpPr txBox="1">
            <a:spLocks noChangeArrowheads="1"/>
          </p:cNvSpPr>
          <p:nvPr/>
        </p:nvSpPr>
        <p:spPr bwMode="auto">
          <a:xfrm>
            <a:off x="319088" y="5427663"/>
            <a:ext cx="1600200" cy="647700"/>
          </a:xfrm>
          <a:prstGeom prst="rect">
            <a:avLst/>
          </a:prstGeom>
          <a:noFill/>
          <a:ln w="9525">
            <a:noFill/>
            <a:miter lim="800000"/>
            <a:headEnd/>
            <a:tailEnd/>
          </a:ln>
        </p:spPr>
        <p:txBody>
          <a:bodyPr>
            <a:spAutoFit/>
          </a:bodyPr>
          <a:lstStyle/>
          <a:p>
            <a:pPr algn="ctr"/>
            <a:r>
              <a:rPr lang="en-US" b="1">
                <a:latin typeface="Calibri" pitchFamily="34" charset="0"/>
                <a:ea typeface="MS PGothic" pitchFamily="34" charset="-128"/>
              </a:rPr>
              <a:t>Advanced Illness</a:t>
            </a:r>
          </a:p>
        </p:txBody>
      </p:sp>
      <p:sp>
        <p:nvSpPr>
          <p:cNvPr id="94226" name="TextBox 36"/>
          <p:cNvSpPr txBox="1">
            <a:spLocks noChangeArrowheads="1"/>
          </p:cNvSpPr>
          <p:nvPr/>
        </p:nvSpPr>
        <p:spPr bwMode="auto">
          <a:xfrm>
            <a:off x="4586288" y="5427663"/>
            <a:ext cx="1219200" cy="668337"/>
          </a:xfrm>
          <a:prstGeom prst="rect">
            <a:avLst/>
          </a:prstGeom>
          <a:noFill/>
          <a:ln w="9525">
            <a:noFill/>
            <a:miter lim="800000"/>
            <a:headEnd/>
            <a:tailEnd/>
          </a:ln>
        </p:spPr>
        <p:txBody>
          <a:bodyPr>
            <a:spAutoFit/>
          </a:bodyPr>
          <a:lstStyle/>
          <a:p>
            <a:pPr algn="ctr"/>
            <a:r>
              <a:rPr lang="en-US" b="1">
                <a:latin typeface="Calibri" pitchFamily="34" charset="0"/>
                <a:ea typeface="MS PGothic" pitchFamily="34" charset="-128"/>
              </a:rPr>
              <a:t>Terminal </a:t>
            </a:r>
          </a:p>
          <a:p>
            <a:pPr algn="ctr"/>
            <a:r>
              <a:rPr lang="en-US" b="1">
                <a:latin typeface="Calibri" pitchFamily="34" charset="0"/>
                <a:ea typeface="MS PGothic" pitchFamily="34" charset="-128"/>
              </a:rPr>
              <a:t>Illness</a:t>
            </a:r>
          </a:p>
        </p:txBody>
      </p:sp>
      <p:cxnSp>
        <p:nvCxnSpPr>
          <p:cNvPr id="38" name="Straight Arrow Connector 37"/>
          <p:cNvCxnSpPr/>
          <p:nvPr/>
        </p:nvCxnSpPr>
        <p:spPr>
          <a:xfrm flipV="1">
            <a:off x="1119188" y="5026025"/>
            <a:ext cx="0" cy="4143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283200" y="5010150"/>
            <a:ext cx="0" cy="4127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500688" y="1717675"/>
            <a:ext cx="533400" cy="3309938"/>
          </a:xfrm>
          <a:prstGeom prst="rect">
            <a:avLst/>
          </a:prstGeom>
          <a:solidFill>
            <a:srgbClr val="B2A1C7"/>
          </a:solidFill>
          <a:ln>
            <a:solidFill>
              <a:srgbClr val="B2A1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40"/>
          <p:cNvCxnSpPr>
            <a:stCxn id="31" idx="14"/>
            <a:endCxn id="31" idx="38"/>
          </p:cNvCxnSpPr>
          <p:nvPr/>
        </p:nvCxnSpPr>
        <p:spPr>
          <a:xfrm flipH="1">
            <a:off x="5294313" y="1968500"/>
            <a:ext cx="23812" cy="3059113"/>
          </a:xfrm>
          <a:prstGeom prst="line">
            <a:avLst/>
          </a:prstGeom>
          <a:ln w="76200">
            <a:solidFill>
              <a:srgbClr val="B2A1C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294313" y="1717675"/>
            <a:ext cx="198437" cy="250825"/>
          </a:xfrm>
          <a:prstGeom prst="line">
            <a:avLst/>
          </a:prstGeom>
          <a:ln w="31750">
            <a:solidFill>
              <a:srgbClr val="B2A1C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1" idx="38"/>
          </p:cNvCxnSpPr>
          <p:nvPr/>
        </p:nvCxnSpPr>
        <p:spPr>
          <a:xfrm flipV="1">
            <a:off x="5294313" y="1717675"/>
            <a:ext cx="23812" cy="330993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94233" name="TextBox 43"/>
          <p:cNvSpPr txBox="1">
            <a:spLocks noChangeArrowheads="1"/>
          </p:cNvSpPr>
          <p:nvPr/>
        </p:nvSpPr>
        <p:spPr bwMode="auto">
          <a:xfrm>
            <a:off x="4668838" y="3389313"/>
            <a:ext cx="1419225" cy="368300"/>
          </a:xfrm>
          <a:prstGeom prst="rect">
            <a:avLst/>
          </a:prstGeom>
          <a:noFill/>
          <a:ln w="9525">
            <a:noFill/>
            <a:miter lim="800000"/>
            <a:headEnd/>
            <a:tailEnd/>
          </a:ln>
        </p:spPr>
        <p:txBody>
          <a:bodyPr wrap="none">
            <a:spAutoFit/>
          </a:bodyPr>
          <a:lstStyle/>
          <a:p>
            <a:r>
              <a:rPr lang="en-US" b="1">
                <a:latin typeface="Calibri" pitchFamily="34" charset="0"/>
                <a:ea typeface="MS PGothic" pitchFamily="34" charset="-128"/>
              </a:rPr>
              <a:t>Hospice Care</a:t>
            </a:r>
          </a:p>
        </p:txBody>
      </p:sp>
      <p:sp>
        <p:nvSpPr>
          <p:cNvPr id="94234" name="TextBox 3"/>
          <p:cNvSpPr txBox="1">
            <a:spLocks noChangeArrowheads="1"/>
          </p:cNvSpPr>
          <p:nvPr/>
        </p:nvSpPr>
        <p:spPr bwMode="auto">
          <a:xfrm>
            <a:off x="428625" y="6246813"/>
            <a:ext cx="4122738" cy="338137"/>
          </a:xfrm>
          <a:prstGeom prst="rect">
            <a:avLst/>
          </a:prstGeom>
          <a:noFill/>
          <a:ln w="9525">
            <a:noFill/>
            <a:miter lim="800000"/>
            <a:headEnd/>
            <a:tailEnd/>
          </a:ln>
        </p:spPr>
        <p:txBody>
          <a:bodyPr wrap="none">
            <a:spAutoFit/>
          </a:bodyPr>
          <a:lstStyle/>
          <a:p>
            <a:r>
              <a:rPr lang="en-US" sz="1600" i="1"/>
              <a:t>Developed by California HealthCare Foundation</a:t>
            </a:r>
          </a:p>
        </p:txBody>
      </p:sp>
    </p:spTree>
    <p:extLst>
      <p:ext uri="{BB962C8B-B14F-4D97-AF65-F5344CB8AC3E}">
        <p14:creationId xmlns:p14="http://schemas.microsoft.com/office/powerpoint/2010/main" val="222942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668338" y="703263"/>
            <a:ext cx="7424737" cy="714375"/>
          </a:xfrm>
        </p:spPr>
        <p:txBody>
          <a:bodyPr>
            <a:noAutofit/>
          </a:bodyPr>
          <a:lstStyle/>
          <a:p>
            <a:pPr fontAlgn="auto">
              <a:spcAft>
                <a:spcPts val="0"/>
              </a:spcAft>
              <a:defRPr/>
            </a:pPr>
            <a:r>
              <a:rPr lang="en-US" b="1" dirty="0" smtClean="0"/>
              <a:t>Objectives</a:t>
            </a:r>
          </a:p>
        </p:txBody>
      </p:sp>
      <p:sp>
        <p:nvSpPr>
          <p:cNvPr id="5123" name="Rectangle 3"/>
          <p:cNvSpPr>
            <a:spLocks noGrp="1" noChangeArrowheads="1"/>
          </p:cNvSpPr>
          <p:nvPr>
            <p:ph idx="1"/>
          </p:nvPr>
        </p:nvSpPr>
        <p:spPr>
          <a:xfrm>
            <a:off x="457200" y="1905000"/>
            <a:ext cx="5334000" cy="3733800"/>
          </a:xfrm>
        </p:spPr>
        <p:txBody>
          <a:bodyPr>
            <a:normAutofit fontScale="92500" lnSpcReduction="10000"/>
          </a:bodyPr>
          <a:lstStyle/>
          <a:p>
            <a:pPr>
              <a:lnSpc>
                <a:spcPct val="90000"/>
              </a:lnSpc>
              <a:buFont typeface="Wingdings" pitchFamily="2" charset="2"/>
              <a:buNone/>
            </a:pPr>
            <a:r>
              <a:rPr lang="en-US" dirty="0" smtClean="0"/>
              <a:t>Review the current state of dying in America</a:t>
            </a:r>
          </a:p>
          <a:p>
            <a:pPr>
              <a:lnSpc>
                <a:spcPct val="90000"/>
              </a:lnSpc>
              <a:spcBef>
                <a:spcPct val="40000"/>
              </a:spcBef>
              <a:buFont typeface="Wingdings" pitchFamily="2" charset="2"/>
              <a:buNone/>
            </a:pPr>
            <a:r>
              <a:rPr lang="en-US" dirty="0" smtClean="0"/>
              <a:t>Frame opportunities for the Faith Community to address:</a:t>
            </a:r>
          </a:p>
          <a:p>
            <a:pPr marL="457200" indent="-177800" defTabSz="292100">
              <a:lnSpc>
                <a:spcPct val="90000"/>
              </a:lnSpc>
              <a:spcBef>
                <a:spcPct val="40000"/>
              </a:spcBef>
            </a:pPr>
            <a:r>
              <a:rPr lang="en-US" dirty="0" smtClean="0"/>
              <a:t>The circumstances in which people die, and </a:t>
            </a:r>
          </a:p>
          <a:p>
            <a:pPr marL="457200" indent="-177800" defTabSz="292100">
              <a:lnSpc>
                <a:spcPct val="90000"/>
              </a:lnSpc>
              <a:spcBef>
                <a:spcPct val="40000"/>
              </a:spcBef>
            </a:pPr>
            <a:r>
              <a:rPr lang="en-US" dirty="0" smtClean="0"/>
              <a:t>Their burden of suffering in the process.</a:t>
            </a:r>
          </a:p>
        </p:txBody>
      </p:sp>
      <p:sp>
        <p:nvSpPr>
          <p:cNvPr id="512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51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52F88816-06A7-4CCC-B37E-072B8E56455C}" type="slidenum">
              <a:rPr lang="en-US">
                <a:latin typeface="Arial" charset="0"/>
              </a:rPr>
              <a:pPr eaLnBrk="1" hangingPunct="1"/>
              <a:t>2</a:t>
            </a:fld>
            <a:endParaRPr lang="en-US">
              <a:latin typeface="Arial" charset="0"/>
            </a:endParaRPr>
          </a:p>
        </p:txBody>
      </p:sp>
      <p:pic>
        <p:nvPicPr>
          <p:cNvPr id="5126" name="Picture 4" descr="j0289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24320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rrowheads="1"/>
          </p:cNvSpPr>
          <p:nvPr>
            <p:ph type="title"/>
          </p:nvPr>
        </p:nvSpPr>
        <p:spPr>
          <a:xfrm>
            <a:off x="0" y="304800"/>
            <a:ext cx="8839200" cy="1462088"/>
          </a:xfrm>
        </p:spPr>
        <p:txBody>
          <a:bodyPr/>
          <a:lstStyle/>
          <a:p>
            <a:pPr fontAlgn="auto">
              <a:spcAft>
                <a:spcPts val="0"/>
              </a:spcAft>
              <a:defRPr/>
            </a:pPr>
            <a:r>
              <a:rPr lang="en-US" b="1" dirty="0" smtClean="0"/>
              <a:t>Conversations that address </a:t>
            </a:r>
            <a:br>
              <a:rPr lang="en-US" b="1" dirty="0" smtClean="0"/>
            </a:br>
            <a:r>
              <a:rPr lang="en-US" b="1" dirty="0" smtClean="0"/>
              <a:t>the real issues in dying</a:t>
            </a:r>
            <a:endParaRPr lang="en-US" sz="4000" b="1" dirty="0" smtClean="0"/>
          </a:p>
        </p:txBody>
      </p:sp>
      <p:sp>
        <p:nvSpPr>
          <p:cNvPr id="23555" name="Rectangle 3"/>
          <p:cNvSpPr>
            <a:spLocks noGrp="1" noChangeArrowheads="1"/>
          </p:cNvSpPr>
          <p:nvPr>
            <p:ph idx="1"/>
          </p:nvPr>
        </p:nvSpPr>
        <p:spPr>
          <a:xfrm>
            <a:off x="838200" y="2133600"/>
            <a:ext cx="6934200" cy="3849688"/>
          </a:xfrm>
        </p:spPr>
        <p:txBody>
          <a:bodyPr/>
          <a:lstStyle/>
          <a:p>
            <a:r>
              <a:rPr lang="en-US" dirty="0" smtClean="0"/>
              <a:t>“This is your current predicament.”</a:t>
            </a:r>
          </a:p>
          <a:p>
            <a:pPr>
              <a:spcBef>
                <a:spcPct val="40000"/>
              </a:spcBef>
            </a:pPr>
            <a:r>
              <a:rPr lang="en-US" dirty="0" smtClean="0"/>
              <a:t>“What is important to you </a:t>
            </a:r>
            <a:r>
              <a:rPr lang="en-US" i="1" dirty="0" smtClean="0"/>
              <a:t>now </a:t>
            </a:r>
            <a:r>
              <a:rPr lang="en-US" dirty="0" smtClean="0"/>
              <a:t>?”</a:t>
            </a:r>
          </a:p>
          <a:p>
            <a:pPr>
              <a:spcBef>
                <a:spcPct val="40000"/>
              </a:spcBef>
            </a:pPr>
            <a:r>
              <a:rPr lang="en-US" dirty="0" smtClean="0"/>
              <a:t>“What does this mean for you? How is this affecting your sense of self?” </a:t>
            </a:r>
          </a:p>
          <a:p>
            <a:pPr>
              <a:spcBef>
                <a:spcPct val="40000"/>
              </a:spcBef>
            </a:pPr>
            <a:r>
              <a:rPr lang="en-US" dirty="0" smtClean="0"/>
              <a:t>“This is how we can help you.”</a:t>
            </a:r>
          </a:p>
        </p:txBody>
      </p:sp>
      <p:sp>
        <p:nvSpPr>
          <p:cNvPr id="2355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D54EA8A4-F0B9-4718-83EB-DB5B72FF8E42}" type="slidenum">
              <a:rPr lang="en-US">
                <a:latin typeface="Arial" charset="0"/>
              </a:rPr>
              <a:pPr eaLnBrk="1" hangingPunct="1"/>
              <a:t>20</a:t>
            </a:fld>
            <a:endParaRPr lang="en-US">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rrowheads="1"/>
          </p:cNvSpPr>
          <p:nvPr>
            <p:ph type="title"/>
          </p:nvPr>
        </p:nvSpPr>
        <p:spPr>
          <a:xfrm>
            <a:off x="457200" y="533400"/>
            <a:ext cx="8229600" cy="1143000"/>
          </a:xfrm>
        </p:spPr>
        <p:txBody>
          <a:bodyPr>
            <a:noAutofit/>
          </a:bodyPr>
          <a:lstStyle/>
          <a:p>
            <a:pPr fontAlgn="auto">
              <a:spcAft>
                <a:spcPts val="0"/>
              </a:spcAft>
              <a:defRPr/>
            </a:pPr>
            <a:r>
              <a:rPr lang="en-US" b="1" dirty="0"/>
              <a:t>Conversations that address </a:t>
            </a:r>
            <a:r>
              <a:rPr lang="en-US" b="1" dirty="0" smtClean="0"/>
              <a:t/>
            </a:r>
            <a:br>
              <a:rPr lang="en-US" b="1" dirty="0" smtClean="0"/>
            </a:br>
            <a:r>
              <a:rPr lang="en-US" b="1" dirty="0" smtClean="0"/>
              <a:t>the </a:t>
            </a:r>
            <a:r>
              <a:rPr lang="en-US" b="1" dirty="0"/>
              <a:t>real issues in dying</a:t>
            </a:r>
            <a:endParaRPr lang="en-US" b="1" dirty="0" smtClean="0"/>
          </a:p>
        </p:txBody>
      </p:sp>
      <p:sp>
        <p:nvSpPr>
          <p:cNvPr id="24579" name="Rectangle 3"/>
          <p:cNvSpPr>
            <a:spLocks noGrp="1" noChangeArrowheads="1"/>
          </p:cNvSpPr>
          <p:nvPr>
            <p:ph idx="1"/>
          </p:nvPr>
        </p:nvSpPr>
        <p:spPr>
          <a:xfrm>
            <a:off x="762000" y="2362200"/>
            <a:ext cx="7772400" cy="2362200"/>
          </a:xfrm>
        </p:spPr>
        <p:txBody>
          <a:bodyPr/>
          <a:lstStyle/>
          <a:p>
            <a:pPr marL="136525" indent="0">
              <a:spcBef>
                <a:spcPct val="40000"/>
              </a:spcBef>
              <a:buFont typeface="Wingdings 2" pitchFamily="18" charset="2"/>
              <a:buNone/>
            </a:pPr>
            <a:r>
              <a:rPr lang="en-US" dirty="0" smtClean="0"/>
              <a:t>Any willing and capable person can initiate and participate in these conversations. </a:t>
            </a:r>
          </a:p>
          <a:p>
            <a:pPr marL="136525" indent="0">
              <a:spcBef>
                <a:spcPct val="40000"/>
              </a:spcBef>
              <a:buFont typeface="Wingdings 2" pitchFamily="18" charset="2"/>
              <a:buNone/>
            </a:pPr>
            <a:r>
              <a:rPr lang="en-US" dirty="0" smtClean="0"/>
              <a:t>Unfortunately, they are often left for busy healthcare professionals to initiate. </a:t>
            </a:r>
            <a:endParaRPr lang="en-US" dirty="0" smtClean="0">
              <a:solidFill>
                <a:srgbClr val="FF3300"/>
              </a:solidFill>
            </a:endParaRPr>
          </a:p>
        </p:txBody>
      </p:sp>
      <p:sp>
        <p:nvSpPr>
          <p:cNvPr id="2458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245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7EB1B8E0-65C6-417A-AB5F-130B1F7BF620}" type="slidenum">
              <a:rPr lang="en-US">
                <a:latin typeface="Arial" charset="0"/>
              </a:rPr>
              <a:pPr eaLnBrk="1" hangingPunct="1"/>
              <a:t>21</a:t>
            </a:fld>
            <a:endParaRPr lang="en-US">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p:txBody>
          <a:bodyPr/>
          <a:lstStyle/>
          <a:p>
            <a:pPr fontAlgn="auto">
              <a:spcAft>
                <a:spcPts val="0"/>
              </a:spcAft>
              <a:defRPr/>
            </a:pPr>
            <a:r>
              <a:rPr lang="en-US" b="1" dirty="0" smtClean="0"/>
              <a:t>Why talk about “goals”?</a:t>
            </a:r>
          </a:p>
        </p:txBody>
      </p:sp>
      <p:sp>
        <p:nvSpPr>
          <p:cNvPr id="193539" name="Rectangle 3"/>
          <p:cNvSpPr>
            <a:spLocks noGrp="1" noChangeArrowheads="1"/>
          </p:cNvSpPr>
          <p:nvPr>
            <p:ph sz="half" idx="1"/>
          </p:nvPr>
        </p:nvSpPr>
        <p:spPr/>
        <p:txBody>
          <a:bodyPr>
            <a:normAutofit/>
          </a:bodyPr>
          <a:lstStyle/>
          <a:p>
            <a:pPr marL="137160" indent="0" fontAlgn="auto">
              <a:spcAft>
                <a:spcPts val="0"/>
              </a:spcAft>
              <a:buClr>
                <a:schemeClr val="tx1">
                  <a:shade val="95000"/>
                </a:schemeClr>
              </a:buClr>
              <a:buNone/>
              <a:defRPr/>
            </a:pPr>
            <a:r>
              <a:rPr lang="en-US" dirty="0" smtClean="0"/>
              <a:t>Every one has a personal sense of</a:t>
            </a:r>
          </a:p>
          <a:p>
            <a:pPr marL="928116" lvl="1" indent="-342900" fontAlgn="auto">
              <a:spcAft>
                <a:spcPts val="0"/>
              </a:spcAft>
              <a:buFont typeface="Arial" panose="020B0604020202020204" pitchFamily="34" charset="0"/>
              <a:buChar char="•"/>
              <a:defRPr/>
            </a:pPr>
            <a:r>
              <a:rPr lang="en-US" dirty="0" smtClean="0"/>
              <a:t>who we are</a:t>
            </a:r>
          </a:p>
          <a:p>
            <a:pPr marL="928116" lvl="1" indent="-342900" fontAlgn="auto">
              <a:spcAft>
                <a:spcPts val="0"/>
              </a:spcAft>
              <a:buFont typeface="Arial" panose="020B0604020202020204" pitchFamily="34" charset="0"/>
              <a:buChar char="•"/>
              <a:defRPr/>
            </a:pPr>
            <a:r>
              <a:rPr lang="en-US" dirty="0" smtClean="0"/>
              <a:t>what we like to do</a:t>
            </a:r>
          </a:p>
          <a:p>
            <a:pPr marL="928116" lvl="1" indent="-342900" fontAlgn="auto">
              <a:spcAft>
                <a:spcPts val="0"/>
              </a:spcAft>
              <a:buFont typeface="Arial" panose="020B0604020202020204" pitchFamily="34" charset="0"/>
              <a:buChar char="•"/>
              <a:defRPr/>
            </a:pPr>
            <a:r>
              <a:rPr lang="en-US" dirty="0" smtClean="0"/>
              <a:t>control we like to have</a:t>
            </a:r>
          </a:p>
          <a:p>
            <a:pPr marL="928116" lvl="1" indent="-342900" fontAlgn="auto">
              <a:spcAft>
                <a:spcPts val="0"/>
              </a:spcAft>
              <a:buFont typeface="Arial" panose="020B0604020202020204" pitchFamily="34" charset="0"/>
              <a:buChar char="•"/>
              <a:defRPr/>
            </a:pPr>
            <a:r>
              <a:rPr lang="en-US" dirty="0" smtClean="0"/>
              <a:t>things we hope for</a:t>
            </a:r>
          </a:p>
          <a:p>
            <a:pPr marL="137160" indent="0" fontAlgn="auto">
              <a:spcBef>
                <a:spcPct val="40000"/>
              </a:spcBef>
              <a:spcAft>
                <a:spcPts val="0"/>
              </a:spcAft>
              <a:buClr>
                <a:schemeClr val="tx1">
                  <a:shade val="95000"/>
                </a:schemeClr>
              </a:buClr>
              <a:buNone/>
              <a:defRPr/>
            </a:pPr>
            <a:r>
              <a:rPr lang="en-US" dirty="0" smtClean="0"/>
              <a:t>Hope, goals, expectations change with illness and with time</a:t>
            </a:r>
          </a:p>
        </p:txBody>
      </p:sp>
      <p:sp>
        <p:nvSpPr>
          <p:cNvPr id="2560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2560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F067414C-6F4D-45C5-89B9-87D9E27A5A8A}" type="slidenum">
              <a:rPr lang="en-US">
                <a:latin typeface="Arial" charset="0"/>
              </a:rPr>
              <a:pPr eaLnBrk="1" hangingPunct="1"/>
              <a:t>22</a:t>
            </a:fld>
            <a:endParaRPr lang="en-US">
              <a:latin typeface="Arial" charset="0"/>
            </a:endParaRPr>
          </a:p>
        </p:txBody>
      </p:sp>
      <p:pic>
        <p:nvPicPr>
          <p:cNvPr id="2560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6478" y="1524000"/>
            <a:ext cx="330533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a:xfrm>
            <a:off x="0" y="381000"/>
            <a:ext cx="9144000" cy="1447800"/>
          </a:xfrm>
        </p:spPr>
        <p:txBody>
          <a:bodyPr/>
          <a:lstStyle/>
          <a:p>
            <a:pPr fontAlgn="auto">
              <a:spcAft>
                <a:spcPts val="0"/>
              </a:spcAft>
              <a:defRPr/>
            </a:pPr>
            <a:r>
              <a:rPr lang="en-US" b="1" dirty="0" smtClean="0"/>
              <a:t>Historical tension between </a:t>
            </a:r>
            <a:br>
              <a:rPr lang="en-US" b="1" dirty="0" smtClean="0"/>
            </a:br>
            <a:r>
              <a:rPr lang="en-US" b="1" dirty="0" smtClean="0"/>
              <a:t>goals of medical care</a:t>
            </a:r>
          </a:p>
        </p:txBody>
      </p:sp>
      <p:sp>
        <p:nvSpPr>
          <p:cNvPr id="26627" name="Rectangle 3"/>
          <p:cNvSpPr>
            <a:spLocks noGrp="1" noChangeArrowheads="1"/>
          </p:cNvSpPr>
          <p:nvPr>
            <p:ph idx="1"/>
          </p:nvPr>
        </p:nvSpPr>
        <p:spPr>
          <a:xfrm>
            <a:off x="762000" y="2057400"/>
            <a:ext cx="7772400" cy="3962400"/>
          </a:xfrm>
        </p:spPr>
        <p:txBody>
          <a:bodyPr>
            <a:normAutofit fontScale="92500"/>
          </a:bodyPr>
          <a:lstStyle/>
          <a:p>
            <a:r>
              <a:rPr lang="en-US" dirty="0" smtClean="0"/>
              <a:t>Focus on curing illness</a:t>
            </a:r>
          </a:p>
          <a:p>
            <a:pPr lvl="1">
              <a:buFont typeface="Calibri" panose="020F0502020204030204" pitchFamily="34" charset="0"/>
              <a:buChar char="–"/>
            </a:pPr>
            <a:r>
              <a:rPr lang="en-US" dirty="0" smtClean="0"/>
              <a:t>Typically the presumed goal</a:t>
            </a:r>
          </a:p>
          <a:p>
            <a:pPr lvl="1">
              <a:buFont typeface="Calibri" panose="020F0502020204030204" pitchFamily="34" charset="0"/>
              <a:buChar char="–"/>
            </a:pPr>
            <a:r>
              <a:rPr lang="en-US" dirty="0" smtClean="0"/>
              <a:t>Based on a “medical” view of health and illness</a:t>
            </a:r>
          </a:p>
          <a:p>
            <a:pPr>
              <a:spcBef>
                <a:spcPct val="40000"/>
              </a:spcBef>
            </a:pPr>
            <a:r>
              <a:rPr lang="en-US" dirty="0" smtClean="0"/>
              <a:t>Little attention to relief of suffering or the provision of dignity</a:t>
            </a:r>
          </a:p>
          <a:p>
            <a:pPr lvl="1">
              <a:buFont typeface="Calibri" panose="020F0502020204030204" pitchFamily="34" charset="0"/>
              <a:buChar char="–"/>
            </a:pPr>
            <a:r>
              <a:rPr lang="en-US" dirty="0" smtClean="0"/>
              <a:t>Saving a life supersedes other potential outcomes</a:t>
            </a:r>
          </a:p>
          <a:p>
            <a:pPr lvl="1">
              <a:buFont typeface="Calibri" panose="020F0502020204030204" pitchFamily="34" charset="0"/>
              <a:buChar char="–"/>
            </a:pPr>
            <a:r>
              <a:rPr lang="en-US" dirty="0" smtClean="0"/>
              <a:t>Hospice / palliative care arose in response to this need; focuses on “the whole person”</a:t>
            </a:r>
          </a:p>
        </p:txBody>
      </p:sp>
      <p:sp>
        <p:nvSpPr>
          <p:cNvPr id="2662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2662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F3EE6273-68FF-42CF-A631-468E4F894278}" type="slidenum">
              <a:rPr lang="en-US">
                <a:latin typeface="Arial" charset="0"/>
              </a:rPr>
              <a:pPr eaLnBrk="1" hangingPunct="1"/>
              <a:t>23</a:t>
            </a:fld>
            <a:endParaRPr lang="en-US">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a:xfrm>
            <a:off x="0" y="685800"/>
            <a:ext cx="9144000" cy="1066800"/>
          </a:xfrm>
        </p:spPr>
        <p:txBody>
          <a:bodyPr/>
          <a:lstStyle/>
          <a:p>
            <a:pPr fontAlgn="auto">
              <a:spcAft>
                <a:spcPts val="0"/>
              </a:spcAft>
              <a:defRPr/>
            </a:pPr>
            <a:r>
              <a:rPr lang="en-US" b="1" dirty="0" smtClean="0"/>
              <a:t>Ms. B. . .</a:t>
            </a:r>
          </a:p>
        </p:txBody>
      </p:sp>
      <p:sp>
        <p:nvSpPr>
          <p:cNvPr id="27651" name="Rectangle 3"/>
          <p:cNvSpPr>
            <a:spLocks noGrp="1" noChangeArrowheads="1"/>
          </p:cNvSpPr>
          <p:nvPr>
            <p:ph idx="1"/>
          </p:nvPr>
        </p:nvSpPr>
        <p:spPr>
          <a:xfrm>
            <a:off x="762000" y="1905000"/>
            <a:ext cx="7772400" cy="4114800"/>
          </a:xfrm>
        </p:spPr>
        <p:txBody>
          <a:bodyPr>
            <a:normAutofit fontScale="92500"/>
          </a:bodyPr>
          <a:lstStyle/>
          <a:p>
            <a:r>
              <a:rPr lang="en-US" dirty="0" smtClean="0"/>
              <a:t>52 </a:t>
            </a:r>
            <a:r>
              <a:rPr lang="en-US" dirty="0" smtClean="0"/>
              <a:t>year old </a:t>
            </a:r>
            <a:r>
              <a:rPr lang="en-US" dirty="0" smtClean="0"/>
              <a:t>woman with stage 4 gastric cancer</a:t>
            </a:r>
          </a:p>
          <a:p>
            <a:r>
              <a:rPr lang="en-US" dirty="0" smtClean="0"/>
              <a:t>Has large tumors in her stomach and lower abdomen; requires a tube to decompress her stomach, which cannot empty what she eats</a:t>
            </a:r>
          </a:p>
          <a:p>
            <a:r>
              <a:rPr lang="en-US" dirty="0" smtClean="0"/>
              <a:t>Dependent on intravenous feeding</a:t>
            </a:r>
          </a:p>
          <a:p>
            <a:r>
              <a:rPr lang="en-US" dirty="0" smtClean="0"/>
              <a:t>Lives in chronic pain, on high doses of opioids</a:t>
            </a:r>
          </a:p>
        </p:txBody>
      </p:sp>
      <p:sp>
        <p:nvSpPr>
          <p:cNvPr id="2765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276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33068A12-12FF-4640-9572-489DB0662A0B}" type="slidenum">
              <a:rPr lang="en-US">
                <a:latin typeface="Arial" charset="0"/>
              </a:rPr>
              <a:pPr eaLnBrk="1" hangingPunct="1"/>
              <a:t>24</a:t>
            </a:fld>
            <a:endParaRPr lang="en-US">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a:xfrm>
            <a:off x="0" y="838200"/>
            <a:ext cx="9144000" cy="928688"/>
          </a:xfrm>
        </p:spPr>
        <p:txBody>
          <a:bodyPr/>
          <a:lstStyle/>
          <a:p>
            <a:pPr fontAlgn="auto">
              <a:spcAft>
                <a:spcPts val="0"/>
              </a:spcAft>
              <a:defRPr/>
            </a:pPr>
            <a:r>
              <a:rPr lang="en-US" b="1" dirty="0" smtClean="0"/>
              <a:t>. . . Ms. B</a:t>
            </a:r>
          </a:p>
        </p:txBody>
      </p:sp>
      <p:sp>
        <p:nvSpPr>
          <p:cNvPr id="28675" name="Rectangle 3"/>
          <p:cNvSpPr>
            <a:spLocks noGrp="1" noChangeArrowheads="1"/>
          </p:cNvSpPr>
          <p:nvPr>
            <p:ph idx="1"/>
          </p:nvPr>
        </p:nvSpPr>
        <p:spPr>
          <a:xfrm>
            <a:off x="685800" y="2286000"/>
            <a:ext cx="8077200" cy="3581400"/>
          </a:xfrm>
        </p:spPr>
        <p:txBody>
          <a:bodyPr/>
          <a:lstStyle/>
          <a:p>
            <a:r>
              <a:rPr lang="en-US" smtClean="0"/>
              <a:t>Ms. B has been hospitalized 4 times in 6 months with pain and nausea</a:t>
            </a:r>
          </a:p>
          <a:p>
            <a:pPr>
              <a:spcBef>
                <a:spcPct val="40000"/>
              </a:spcBef>
            </a:pPr>
            <a:r>
              <a:rPr lang="en-US" smtClean="0"/>
              <a:t>She is NOT willing to discuss hospice or dying</a:t>
            </a:r>
          </a:p>
          <a:p>
            <a:pPr>
              <a:spcBef>
                <a:spcPct val="40000"/>
              </a:spcBef>
            </a:pPr>
            <a:r>
              <a:rPr lang="en-US" smtClean="0"/>
              <a:t>She wants more chemotherapy</a:t>
            </a:r>
          </a:p>
        </p:txBody>
      </p:sp>
      <p:sp>
        <p:nvSpPr>
          <p:cNvPr id="2867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28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FF0152A9-23C6-4C08-9785-21354FBDB0A7}" type="slidenum">
              <a:rPr lang="en-US">
                <a:latin typeface="Arial" charset="0"/>
              </a:rPr>
              <a:pPr eaLnBrk="1" hangingPunct="1"/>
              <a:t>25</a:t>
            </a:fld>
            <a:endParaRPr lang="en-US">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rrowheads="1"/>
          </p:cNvSpPr>
          <p:nvPr>
            <p:ph type="title"/>
          </p:nvPr>
        </p:nvSpPr>
        <p:spPr>
          <a:xfrm>
            <a:off x="457200" y="533400"/>
            <a:ext cx="8229600" cy="1143000"/>
          </a:xfrm>
        </p:spPr>
        <p:txBody>
          <a:bodyPr>
            <a:noAutofit/>
          </a:bodyPr>
          <a:lstStyle/>
          <a:p>
            <a:pPr fontAlgn="auto">
              <a:spcAft>
                <a:spcPts val="0"/>
              </a:spcAft>
              <a:defRPr/>
            </a:pPr>
            <a:r>
              <a:rPr lang="en-US" b="1" dirty="0" smtClean="0"/>
              <a:t>Outcomes of value to patients  and families at the end of life</a:t>
            </a:r>
          </a:p>
        </p:txBody>
      </p:sp>
      <p:sp>
        <p:nvSpPr>
          <p:cNvPr id="29699" name="Rectangle 3"/>
          <p:cNvSpPr>
            <a:spLocks noGrp="1" noChangeArrowheads="1"/>
          </p:cNvSpPr>
          <p:nvPr>
            <p:ph type="body" sz="half" idx="1"/>
          </p:nvPr>
        </p:nvSpPr>
        <p:spPr>
          <a:xfrm>
            <a:off x="457200" y="2255837"/>
            <a:ext cx="4041775" cy="3687763"/>
          </a:xfrm>
        </p:spPr>
        <p:txBody>
          <a:bodyPr>
            <a:noAutofit/>
          </a:bodyPr>
          <a:lstStyle/>
          <a:p>
            <a:r>
              <a:rPr lang="en-US" sz="2600" dirty="0" smtClean="0"/>
              <a:t>Physical comfort</a:t>
            </a:r>
          </a:p>
          <a:p>
            <a:r>
              <a:rPr lang="en-US" sz="2600" dirty="0" smtClean="0"/>
              <a:t>Relief of suffering</a:t>
            </a:r>
          </a:p>
          <a:p>
            <a:r>
              <a:rPr lang="en-US" sz="2600" dirty="0" smtClean="0"/>
              <a:t>Completion of a project</a:t>
            </a:r>
          </a:p>
          <a:p>
            <a:r>
              <a:rPr lang="en-US" sz="2600" dirty="0" smtClean="0"/>
              <a:t>Experience of  intimacy</a:t>
            </a:r>
          </a:p>
          <a:p>
            <a:r>
              <a:rPr lang="en-US" sz="2600" dirty="0" smtClean="0"/>
              <a:t>Return to home</a:t>
            </a:r>
          </a:p>
          <a:p>
            <a:r>
              <a:rPr lang="en-US" sz="2600" dirty="0" smtClean="0"/>
              <a:t>Reconciliation</a:t>
            </a:r>
          </a:p>
          <a:p>
            <a:r>
              <a:rPr lang="en-US" sz="2600" dirty="0" smtClean="0"/>
              <a:t>Minimized burden to family</a:t>
            </a:r>
          </a:p>
        </p:txBody>
      </p:sp>
      <p:pic>
        <p:nvPicPr>
          <p:cNvPr id="29700" name="Picture 4" descr="IMG_9455a Shea on Sara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5025" y="2455863"/>
            <a:ext cx="4041775" cy="2813050"/>
          </a:xfrm>
          <a:noFill/>
        </p:spPr>
      </p:pic>
      <p:sp>
        <p:nvSpPr>
          <p:cNvPr id="2970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094EE1F7-4B44-4841-B1C7-2A878D25891D}" type="slidenum">
              <a:rPr lang="en-US" smtClean="0">
                <a:latin typeface="Arial" charset="0"/>
              </a:rPr>
              <a:pPr eaLnBrk="1" hangingPunct="1"/>
              <a:t>26</a:t>
            </a:fld>
            <a:endParaRPr lang="en-US" smtClean="0">
              <a:latin typeface="Arial" charset="0"/>
            </a:endParaRPr>
          </a:p>
        </p:txBody>
      </p:sp>
      <p:sp>
        <p:nvSpPr>
          <p:cNvPr id="29702" name="Footer Placeholder 6"/>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mtClean="0">
                <a:latin typeface="Arial" charset="0"/>
              </a:rPr>
              <a:t>MGM / Adapted from EPEC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a:xfrm>
            <a:off x="0" y="685800"/>
            <a:ext cx="9144000" cy="990600"/>
          </a:xfrm>
        </p:spPr>
        <p:txBody>
          <a:bodyPr/>
          <a:lstStyle/>
          <a:p>
            <a:pPr fontAlgn="auto">
              <a:spcAft>
                <a:spcPts val="0"/>
              </a:spcAft>
              <a:defRPr/>
            </a:pPr>
            <a:r>
              <a:rPr lang="en-US" b="1" dirty="0" smtClean="0"/>
              <a:t>Potential goals of care</a:t>
            </a:r>
          </a:p>
        </p:txBody>
      </p:sp>
      <p:sp>
        <p:nvSpPr>
          <p:cNvPr id="30723" name="Rectangle 3"/>
          <p:cNvSpPr>
            <a:spLocks noGrp="1" noChangeArrowheads="1"/>
          </p:cNvSpPr>
          <p:nvPr>
            <p:ph sz="half" idx="1"/>
          </p:nvPr>
        </p:nvSpPr>
        <p:spPr>
          <a:xfrm>
            <a:off x="685800" y="2000250"/>
            <a:ext cx="3811588" cy="4114800"/>
          </a:xfrm>
        </p:spPr>
        <p:txBody>
          <a:bodyPr/>
          <a:lstStyle/>
          <a:p>
            <a:r>
              <a:rPr lang="en-US" dirty="0" smtClean="0"/>
              <a:t>Cure of disease</a:t>
            </a:r>
          </a:p>
          <a:p>
            <a:pPr>
              <a:spcBef>
                <a:spcPct val="40000"/>
              </a:spcBef>
            </a:pPr>
            <a:r>
              <a:rPr lang="en-US" dirty="0" smtClean="0"/>
              <a:t>Maintenance or improvement in function</a:t>
            </a:r>
          </a:p>
          <a:p>
            <a:pPr>
              <a:spcBef>
                <a:spcPct val="40000"/>
              </a:spcBef>
            </a:pPr>
            <a:r>
              <a:rPr lang="en-US" dirty="0" smtClean="0"/>
              <a:t>Prolonging life</a:t>
            </a:r>
          </a:p>
          <a:p>
            <a:endParaRPr lang="en-US" dirty="0" smtClean="0"/>
          </a:p>
        </p:txBody>
      </p:sp>
      <p:sp>
        <p:nvSpPr>
          <p:cNvPr id="30724" name="Rectangle 4"/>
          <p:cNvSpPr>
            <a:spLocks noGrp="1" noChangeArrowheads="1"/>
          </p:cNvSpPr>
          <p:nvPr>
            <p:ph sz="half" idx="2"/>
          </p:nvPr>
        </p:nvSpPr>
        <p:spPr>
          <a:xfrm>
            <a:off x="4191000" y="1981200"/>
            <a:ext cx="4037013" cy="4024313"/>
          </a:xfrm>
        </p:spPr>
        <p:txBody>
          <a:bodyPr/>
          <a:lstStyle/>
          <a:p>
            <a:r>
              <a:rPr lang="en-US" smtClean="0"/>
              <a:t>Relief of suffering</a:t>
            </a:r>
          </a:p>
          <a:p>
            <a:pPr>
              <a:spcBef>
                <a:spcPct val="40000"/>
              </a:spcBef>
            </a:pPr>
            <a:r>
              <a:rPr lang="en-US" smtClean="0"/>
              <a:t>Quality of life</a:t>
            </a:r>
          </a:p>
          <a:p>
            <a:pPr>
              <a:spcBef>
                <a:spcPct val="40000"/>
              </a:spcBef>
            </a:pPr>
            <a:r>
              <a:rPr lang="en-US" smtClean="0"/>
              <a:t>Staying in control</a:t>
            </a:r>
          </a:p>
          <a:p>
            <a:pPr>
              <a:spcBef>
                <a:spcPct val="40000"/>
              </a:spcBef>
            </a:pPr>
            <a:r>
              <a:rPr lang="en-US" smtClean="0"/>
              <a:t>A good death </a:t>
            </a:r>
          </a:p>
          <a:p>
            <a:pPr>
              <a:spcBef>
                <a:spcPct val="40000"/>
              </a:spcBef>
            </a:pPr>
            <a:r>
              <a:rPr lang="en-US" smtClean="0"/>
              <a:t>Support for families and loved ones</a:t>
            </a:r>
          </a:p>
        </p:txBody>
      </p:sp>
      <p:sp>
        <p:nvSpPr>
          <p:cNvPr id="30725"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307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EF4F9181-CBB9-414C-ABE0-8F6BF94B72C3}" type="slidenum">
              <a:rPr lang="en-US">
                <a:latin typeface="Arial" charset="0"/>
              </a:rPr>
              <a:pPr eaLnBrk="1" hangingPunct="1"/>
              <a:t>27</a:t>
            </a:fld>
            <a:endParaRPr lang="en-US">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a:xfrm>
            <a:off x="0" y="304800"/>
            <a:ext cx="9144000" cy="1219200"/>
          </a:xfrm>
        </p:spPr>
        <p:txBody>
          <a:bodyPr/>
          <a:lstStyle/>
          <a:p>
            <a:pPr fontAlgn="auto">
              <a:spcAft>
                <a:spcPts val="0"/>
              </a:spcAft>
              <a:defRPr/>
            </a:pPr>
            <a:r>
              <a:rPr lang="en-US" b="1" dirty="0" smtClean="0"/>
              <a:t>Multiple goals of care</a:t>
            </a:r>
          </a:p>
        </p:txBody>
      </p:sp>
      <p:sp>
        <p:nvSpPr>
          <p:cNvPr id="31747" name="Rectangle 3"/>
          <p:cNvSpPr>
            <a:spLocks noGrp="1" noChangeArrowheads="1"/>
          </p:cNvSpPr>
          <p:nvPr>
            <p:ph idx="1"/>
          </p:nvPr>
        </p:nvSpPr>
        <p:spPr>
          <a:xfrm>
            <a:off x="609600" y="1676400"/>
            <a:ext cx="8001000" cy="2133600"/>
          </a:xfrm>
        </p:spPr>
        <p:txBody>
          <a:bodyPr/>
          <a:lstStyle/>
          <a:p>
            <a:r>
              <a:rPr lang="en-US" dirty="0" smtClean="0"/>
              <a:t>Multiple goals often apply simultaneously</a:t>
            </a:r>
          </a:p>
          <a:p>
            <a:pPr>
              <a:spcBef>
                <a:spcPct val="40000"/>
              </a:spcBef>
            </a:pPr>
            <a:r>
              <a:rPr lang="en-US" dirty="0" smtClean="0"/>
              <a:t>Goals are often contradictory</a:t>
            </a:r>
          </a:p>
          <a:p>
            <a:pPr>
              <a:spcBef>
                <a:spcPct val="40000"/>
              </a:spcBef>
            </a:pPr>
            <a:r>
              <a:rPr lang="en-US" dirty="0" smtClean="0"/>
              <a:t>Certain goals may take priority over others</a:t>
            </a:r>
          </a:p>
        </p:txBody>
      </p:sp>
      <p:sp>
        <p:nvSpPr>
          <p:cNvPr id="3174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317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F996F47E-8BD6-437D-9238-5F720CFBAE94}" type="slidenum">
              <a:rPr lang="en-US">
                <a:latin typeface="Arial" charset="0"/>
              </a:rPr>
              <a:pPr eaLnBrk="1" hangingPunct="1"/>
              <a:t>28</a:t>
            </a:fld>
            <a:endParaRPr lang="en-US">
              <a:latin typeface="Arial" charset="0"/>
            </a:endParaRPr>
          </a:p>
        </p:txBody>
      </p:sp>
      <p:pic>
        <p:nvPicPr>
          <p:cNvPr id="3175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191000"/>
            <a:ext cx="5562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0" y="381000"/>
            <a:ext cx="9144000" cy="1066800"/>
          </a:xfrm>
        </p:spPr>
        <p:txBody>
          <a:bodyPr/>
          <a:lstStyle/>
          <a:p>
            <a:pPr fontAlgn="auto">
              <a:spcAft>
                <a:spcPts val="0"/>
              </a:spcAft>
              <a:defRPr/>
            </a:pPr>
            <a:r>
              <a:rPr lang="en-US" b="1" dirty="0" smtClean="0"/>
              <a:t>Goals may change over time</a:t>
            </a:r>
          </a:p>
        </p:txBody>
      </p:sp>
      <p:sp>
        <p:nvSpPr>
          <p:cNvPr id="32771" name="Rectangle 3"/>
          <p:cNvSpPr>
            <a:spLocks noGrp="1" noChangeArrowheads="1"/>
          </p:cNvSpPr>
          <p:nvPr>
            <p:ph idx="1"/>
          </p:nvPr>
        </p:nvSpPr>
        <p:spPr>
          <a:xfrm>
            <a:off x="914400" y="1752600"/>
            <a:ext cx="7315200" cy="4343400"/>
          </a:xfrm>
        </p:spPr>
        <p:txBody>
          <a:bodyPr>
            <a:normAutofit lnSpcReduction="10000"/>
          </a:bodyPr>
          <a:lstStyle/>
          <a:p>
            <a:r>
              <a:rPr lang="en-US" dirty="0" smtClean="0"/>
              <a:t>Priorities may change </a:t>
            </a:r>
          </a:p>
          <a:p>
            <a:pPr lvl="1"/>
            <a:r>
              <a:rPr lang="en-US" dirty="0" smtClean="0"/>
              <a:t>deterioration of health</a:t>
            </a:r>
          </a:p>
          <a:p>
            <a:pPr lvl="1"/>
            <a:r>
              <a:rPr lang="en-US" dirty="0" smtClean="0"/>
              <a:t>accomplishment of key life tasks</a:t>
            </a:r>
          </a:p>
          <a:p>
            <a:pPr lvl="1"/>
            <a:r>
              <a:rPr lang="en-US" dirty="0" smtClean="0"/>
              <a:t>altered quality of life</a:t>
            </a:r>
          </a:p>
          <a:p>
            <a:pPr>
              <a:spcBef>
                <a:spcPct val="40000"/>
              </a:spcBef>
            </a:pPr>
            <a:r>
              <a:rPr lang="en-US" dirty="0" smtClean="0"/>
              <a:t>Goals should determine the care plan</a:t>
            </a:r>
          </a:p>
          <a:p>
            <a:pPr>
              <a:spcBef>
                <a:spcPct val="40000"/>
              </a:spcBef>
            </a:pPr>
            <a:r>
              <a:rPr lang="en-US" dirty="0" smtClean="0"/>
              <a:t>The shift in focus of care</a:t>
            </a:r>
          </a:p>
          <a:p>
            <a:pPr lvl="1"/>
            <a:r>
              <a:rPr lang="en-US" dirty="0" smtClean="0"/>
              <a:t>should pace the changes in the patient’s life</a:t>
            </a:r>
          </a:p>
          <a:p>
            <a:pPr lvl="1"/>
            <a:r>
              <a:rPr lang="en-US" dirty="0" smtClean="0"/>
              <a:t>gives rise to the continuum of medical care</a:t>
            </a:r>
          </a:p>
        </p:txBody>
      </p:sp>
      <p:sp>
        <p:nvSpPr>
          <p:cNvPr id="3277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327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6FC3AA94-9E7F-4BE1-B59D-F487C2C5687E}" type="slidenum">
              <a:rPr lang="en-US">
                <a:latin typeface="Arial" charset="0"/>
              </a:rPr>
              <a:pPr eaLnBrk="1" hangingPunct="1"/>
              <a:t>29</a:t>
            </a:fld>
            <a:endParaRPr lang="en-US">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0" y="381000"/>
            <a:ext cx="9144000" cy="1462088"/>
          </a:xfrm>
        </p:spPr>
        <p:txBody>
          <a:bodyPr/>
          <a:lstStyle/>
          <a:p>
            <a:pPr fontAlgn="auto">
              <a:spcAft>
                <a:spcPts val="0"/>
              </a:spcAft>
              <a:defRPr/>
            </a:pPr>
            <a:r>
              <a:rPr lang="en-US" b="1" dirty="0" smtClean="0"/>
              <a:t>How Americans died </a:t>
            </a:r>
            <a:br>
              <a:rPr lang="en-US" b="1" dirty="0" smtClean="0"/>
            </a:br>
            <a:r>
              <a:rPr lang="en-US" b="1" dirty="0" smtClean="0"/>
              <a:t>in the past . . .</a:t>
            </a:r>
          </a:p>
        </p:txBody>
      </p:sp>
      <p:sp>
        <p:nvSpPr>
          <p:cNvPr id="6147" name="Rectangle 3"/>
          <p:cNvSpPr>
            <a:spLocks noGrp="1" noChangeArrowheads="1"/>
          </p:cNvSpPr>
          <p:nvPr>
            <p:ph idx="1"/>
          </p:nvPr>
        </p:nvSpPr>
        <p:spPr>
          <a:xfrm>
            <a:off x="609600" y="2286000"/>
            <a:ext cx="5029200" cy="3352800"/>
          </a:xfrm>
        </p:spPr>
        <p:txBody>
          <a:bodyPr>
            <a:normAutofit lnSpcReduction="10000"/>
          </a:bodyPr>
          <a:lstStyle/>
          <a:p>
            <a:pPr marL="0" indent="0">
              <a:buNone/>
            </a:pPr>
            <a:r>
              <a:rPr lang="en-US" dirty="0" smtClean="0"/>
              <a:t>Early 1900s</a:t>
            </a:r>
          </a:p>
          <a:p>
            <a:pPr lvl="1">
              <a:buFont typeface="Arial" panose="020B0604020202020204" pitchFamily="34" charset="0"/>
              <a:buChar char="•"/>
            </a:pPr>
            <a:r>
              <a:rPr lang="en-US" dirty="0"/>
              <a:t>A</a:t>
            </a:r>
            <a:r>
              <a:rPr lang="en-US" dirty="0" smtClean="0"/>
              <a:t>verage life expectancy was 50 years</a:t>
            </a:r>
          </a:p>
          <a:p>
            <a:pPr lvl="1">
              <a:buFont typeface="Arial" panose="020B0604020202020204" pitchFamily="34" charset="0"/>
              <a:buChar char="•"/>
            </a:pPr>
            <a:r>
              <a:rPr lang="en-US" dirty="0"/>
              <a:t>C</a:t>
            </a:r>
            <a:r>
              <a:rPr lang="en-US" dirty="0" smtClean="0"/>
              <a:t>hildhood mortality high</a:t>
            </a:r>
          </a:p>
          <a:p>
            <a:pPr lvl="1">
              <a:buFont typeface="Arial" panose="020B0604020202020204" pitchFamily="34" charset="0"/>
              <a:buChar char="•"/>
            </a:pPr>
            <a:r>
              <a:rPr lang="en-US" dirty="0" smtClean="0"/>
              <a:t>Adults lived into their 60s</a:t>
            </a:r>
          </a:p>
          <a:p>
            <a:pPr lvl="1">
              <a:buFont typeface="Arial" panose="020B0604020202020204" pitchFamily="34" charset="0"/>
              <a:buChar char="•"/>
            </a:pPr>
            <a:r>
              <a:rPr lang="en-US" dirty="0" smtClean="0"/>
              <a:t>Most everyone had witnessed someone dying</a:t>
            </a:r>
          </a:p>
        </p:txBody>
      </p:sp>
      <p:sp>
        <p:nvSpPr>
          <p:cNvPr id="614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E775AE5B-CBB6-4472-B4BE-30868513AD62}" type="slidenum">
              <a:rPr lang="en-US">
                <a:latin typeface="Arial" charset="0"/>
              </a:rPr>
              <a:pPr eaLnBrk="1" hangingPunct="1"/>
              <a:t>3</a:t>
            </a:fld>
            <a:endParaRPr lang="en-US">
              <a:latin typeface="Arial" charset="0"/>
            </a:endParaRPr>
          </a:p>
        </p:txBody>
      </p:sp>
      <p:pic>
        <p:nvPicPr>
          <p:cNvPr id="6150" name="Picture 4" descr="TN0010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819400"/>
            <a:ext cx="3189288"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rrowheads="1"/>
          </p:cNvSpPr>
          <p:nvPr>
            <p:ph type="title"/>
          </p:nvPr>
        </p:nvSpPr>
        <p:spPr>
          <a:xfrm>
            <a:off x="0" y="304800"/>
            <a:ext cx="9144000" cy="1462088"/>
          </a:xfrm>
        </p:spPr>
        <p:txBody>
          <a:bodyPr/>
          <a:lstStyle/>
          <a:p>
            <a:pPr fontAlgn="auto">
              <a:spcAft>
                <a:spcPts val="0"/>
              </a:spcAft>
              <a:defRPr/>
            </a:pPr>
            <a:r>
              <a:rPr lang="en-US" b="1" dirty="0" smtClean="0"/>
              <a:t>Barriers to addressing goals </a:t>
            </a:r>
            <a:br>
              <a:rPr lang="en-US" b="1" dirty="0" smtClean="0"/>
            </a:br>
            <a:r>
              <a:rPr lang="en-US" b="1" dirty="0" smtClean="0"/>
              <a:t>at the end of life</a:t>
            </a:r>
          </a:p>
        </p:txBody>
      </p:sp>
      <p:sp>
        <p:nvSpPr>
          <p:cNvPr id="256003" name="Rectangle 3"/>
          <p:cNvSpPr>
            <a:spLocks noGrp="1" noChangeArrowheads="1"/>
          </p:cNvSpPr>
          <p:nvPr>
            <p:ph idx="1"/>
          </p:nvPr>
        </p:nvSpPr>
        <p:spPr>
          <a:xfrm>
            <a:off x="762000" y="2133600"/>
            <a:ext cx="7772400" cy="4038600"/>
          </a:xfrm>
        </p:spPr>
        <p:txBody>
          <a:bodyPr>
            <a:normAutofit fontScale="85000" lnSpcReduction="10000"/>
          </a:bodyPr>
          <a:lstStyle/>
          <a:p>
            <a:pPr marL="594360" indent="-457200" fontAlgn="auto">
              <a:lnSpc>
                <a:spcPct val="90000"/>
              </a:lnSpc>
              <a:spcAft>
                <a:spcPts val="0"/>
              </a:spcAft>
              <a:buClr>
                <a:schemeClr val="tx1">
                  <a:shade val="95000"/>
                </a:schemeClr>
              </a:buClr>
              <a:defRPr/>
            </a:pPr>
            <a:r>
              <a:rPr lang="en-US" dirty="0" smtClean="0"/>
              <a:t>Fear of pain or abandonment</a:t>
            </a:r>
          </a:p>
          <a:p>
            <a:pPr marL="594360" indent="-457200" fontAlgn="auto">
              <a:lnSpc>
                <a:spcPct val="90000"/>
              </a:lnSpc>
              <a:spcBef>
                <a:spcPct val="40000"/>
              </a:spcBef>
              <a:spcAft>
                <a:spcPts val="0"/>
              </a:spcAft>
              <a:buClr>
                <a:schemeClr val="tx1">
                  <a:shade val="95000"/>
                </a:schemeClr>
              </a:buClr>
              <a:defRPr/>
            </a:pPr>
            <a:r>
              <a:rPr lang="en-US" dirty="0" smtClean="0"/>
              <a:t>Misperception of “doing nothing”</a:t>
            </a:r>
          </a:p>
          <a:p>
            <a:pPr marL="594360" indent="-457200" fontAlgn="auto">
              <a:lnSpc>
                <a:spcPct val="120000"/>
              </a:lnSpc>
              <a:spcBef>
                <a:spcPct val="40000"/>
              </a:spcBef>
              <a:spcAft>
                <a:spcPts val="0"/>
              </a:spcAft>
              <a:buClr>
                <a:schemeClr val="tx1">
                  <a:shade val="95000"/>
                </a:schemeClr>
              </a:buClr>
              <a:defRPr/>
            </a:pPr>
            <a:r>
              <a:rPr lang="en-US" dirty="0" smtClean="0"/>
              <a:t>Cultural and personal values around pain, suffering and prolongation of life</a:t>
            </a:r>
          </a:p>
          <a:p>
            <a:pPr marL="594360" indent="-457200" fontAlgn="auto">
              <a:lnSpc>
                <a:spcPct val="90000"/>
              </a:lnSpc>
              <a:spcBef>
                <a:spcPct val="40000"/>
              </a:spcBef>
              <a:spcAft>
                <a:spcPts val="0"/>
              </a:spcAft>
              <a:buClr>
                <a:schemeClr val="tx1">
                  <a:shade val="95000"/>
                </a:schemeClr>
              </a:buClr>
              <a:defRPr/>
            </a:pPr>
            <a:r>
              <a:rPr lang="en-US" dirty="0" smtClean="0"/>
              <a:t>Limited knowledge of the dying process</a:t>
            </a:r>
          </a:p>
          <a:p>
            <a:pPr marL="594360" indent="-457200" fontAlgn="auto">
              <a:lnSpc>
                <a:spcPct val="120000"/>
              </a:lnSpc>
              <a:spcBef>
                <a:spcPct val="40000"/>
              </a:spcBef>
              <a:spcAft>
                <a:spcPts val="0"/>
              </a:spcAft>
              <a:buClr>
                <a:schemeClr val="tx1">
                  <a:shade val="95000"/>
                </a:schemeClr>
              </a:buClr>
              <a:defRPr/>
            </a:pPr>
            <a:r>
              <a:rPr lang="en-US" dirty="0" smtClean="0"/>
              <a:t>Guilt or discomfort on the part of decision-makers</a:t>
            </a:r>
          </a:p>
          <a:p>
            <a:pPr marL="594360" indent="-457200" fontAlgn="auto">
              <a:lnSpc>
                <a:spcPct val="90000"/>
              </a:lnSpc>
              <a:spcBef>
                <a:spcPct val="40000"/>
              </a:spcBef>
              <a:spcAft>
                <a:spcPts val="0"/>
              </a:spcAft>
              <a:buClr>
                <a:schemeClr val="tx1">
                  <a:shade val="95000"/>
                </a:schemeClr>
              </a:buClr>
              <a:defRPr/>
            </a:pPr>
            <a:r>
              <a:rPr lang="en-US" dirty="0" smtClean="0"/>
              <a:t>Medical model that promotes interventions</a:t>
            </a:r>
          </a:p>
        </p:txBody>
      </p:sp>
      <p:sp>
        <p:nvSpPr>
          <p:cNvPr id="3379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337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969FA97C-2678-4669-B47F-89E1B8B59236}" type="slidenum">
              <a:rPr lang="en-US">
                <a:latin typeface="Arial" charset="0"/>
              </a:rPr>
              <a:pPr eaLnBrk="1" hangingPunct="1"/>
              <a:t>30</a:t>
            </a:fld>
            <a:endParaRPr lang="en-US">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rrowheads="1"/>
          </p:cNvSpPr>
          <p:nvPr>
            <p:ph type="title"/>
          </p:nvPr>
        </p:nvSpPr>
        <p:spPr>
          <a:xfrm>
            <a:off x="0" y="304800"/>
            <a:ext cx="9144000" cy="1462088"/>
          </a:xfrm>
        </p:spPr>
        <p:txBody>
          <a:bodyPr/>
          <a:lstStyle/>
          <a:p>
            <a:pPr fontAlgn="auto">
              <a:spcAft>
                <a:spcPts val="0"/>
              </a:spcAft>
              <a:defRPr/>
            </a:pPr>
            <a:r>
              <a:rPr lang="en-US" b="1" dirty="0" smtClean="0"/>
              <a:t>Script for discussing goals</a:t>
            </a:r>
          </a:p>
        </p:txBody>
      </p:sp>
      <p:sp>
        <p:nvSpPr>
          <p:cNvPr id="34819" name="Rectangle 3"/>
          <p:cNvSpPr>
            <a:spLocks noGrp="1" noChangeArrowheads="1"/>
          </p:cNvSpPr>
          <p:nvPr>
            <p:ph idx="1"/>
          </p:nvPr>
        </p:nvSpPr>
        <p:spPr>
          <a:xfrm>
            <a:off x="533400" y="1828800"/>
            <a:ext cx="8193088" cy="4114800"/>
          </a:xfrm>
        </p:spPr>
        <p:txBody>
          <a:bodyPr/>
          <a:lstStyle/>
          <a:p>
            <a:pPr>
              <a:lnSpc>
                <a:spcPct val="90000"/>
              </a:lnSpc>
            </a:pPr>
            <a:r>
              <a:rPr lang="en-US" dirty="0" smtClean="0"/>
              <a:t>Make sure that patient &amp; family are appropriately informed of the facts</a:t>
            </a:r>
          </a:p>
          <a:p>
            <a:pPr>
              <a:lnSpc>
                <a:spcPct val="90000"/>
              </a:lnSpc>
              <a:spcBef>
                <a:spcPct val="40000"/>
              </a:spcBef>
            </a:pPr>
            <a:r>
              <a:rPr lang="en-US" dirty="0" smtClean="0"/>
              <a:t>Elicit their concerns &amp; questions</a:t>
            </a:r>
          </a:p>
          <a:p>
            <a:pPr>
              <a:lnSpc>
                <a:spcPct val="90000"/>
              </a:lnSpc>
              <a:spcBef>
                <a:spcPct val="40000"/>
              </a:spcBef>
            </a:pPr>
            <a:r>
              <a:rPr lang="en-US" dirty="0" smtClean="0"/>
              <a:t>Ask: “What is important to you at this point?”</a:t>
            </a:r>
          </a:p>
          <a:p>
            <a:pPr>
              <a:lnSpc>
                <a:spcPct val="90000"/>
              </a:lnSpc>
              <a:spcBef>
                <a:spcPct val="40000"/>
              </a:spcBef>
            </a:pPr>
            <a:r>
              <a:rPr lang="en-US" dirty="0" smtClean="0"/>
              <a:t>Clarify: “Based on what we’ve discussed, it seems that your goals are ____.”</a:t>
            </a:r>
          </a:p>
          <a:p>
            <a:pPr>
              <a:lnSpc>
                <a:spcPct val="90000"/>
              </a:lnSpc>
              <a:spcBef>
                <a:spcPct val="40000"/>
              </a:spcBef>
            </a:pPr>
            <a:r>
              <a:rPr lang="en-US" dirty="0" smtClean="0"/>
              <a:t>Explore potential conflicts or contradictions. </a:t>
            </a:r>
          </a:p>
        </p:txBody>
      </p:sp>
      <p:sp>
        <p:nvSpPr>
          <p:cNvPr id="3482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348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259AEBFD-1A4D-4010-88F1-FC5FF740FCC1}" type="slidenum">
              <a:rPr lang="en-US">
                <a:latin typeface="Arial" charset="0"/>
              </a:rPr>
              <a:pPr eaLnBrk="1" hangingPunct="1"/>
              <a:t>31</a:t>
            </a:fld>
            <a:endParaRPr lang="en-US">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Aft>
                <a:spcPts val="0"/>
              </a:spcAft>
              <a:defRPr/>
            </a:pPr>
            <a:r>
              <a:rPr lang="en-US" b="1" dirty="0" smtClean="0">
                <a:effectLst/>
              </a:rPr>
              <a:t>Goals of Care: A Summary</a:t>
            </a:r>
          </a:p>
        </p:txBody>
      </p:sp>
      <p:sp>
        <p:nvSpPr>
          <p:cNvPr id="35843" name="Rectangle 3"/>
          <p:cNvSpPr>
            <a:spLocks noGrp="1" noChangeArrowheads="1"/>
          </p:cNvSpPr>
          <p:nvPr>
            <p:ph idx="1"/>
          </p:nvPr>
        </p:nvSpPr>
        <p:spPr/>
        <p:txBody>
          <a:bodyPr>
            <a:normAutofit lnSpcReduction="10000"/>
          </a:bodyPr>
          <a:lstStyle/>
          <a:p>
            <a:pPr>
              <a:lnSpc>
                <a:spcPct val="90000"/>
              </a:lnSpc>
              <a:spcBef>
                <a:spcPts val="1200"/>
              </a:spcBef>
            </a:pPr>
            <a:r>
              <a:rPr lang="en-US" dirty="0" smtClean="0"/>
              <a:t>The typical end-of-life scenario is medically, psychologically, socially and spiritually complex.</a:t>
            </a:r>
          </a:p>
          <a:p>
            <a:pPr>
              <a:lnSpc>
                <a:spcPct val="90000"/>
              </a:lnSpc>
              <a:spcBef>
                <a:spcPts val="1200"/>
              </a:spcBef>
            </a:pPr>
            <a:r>
              <a:rPr lang="en-US" dirty="0" smtClean="0"/>
              <a:t>Any medical care plan always presumes a goal.</a:t>
            </a:r>
          </a:p>
          <a:p>
            <a:pPr lvl="1">
              <a:lnSpc>
                <a:spcPct val="90000"/>
              </a:lnSpc>
              <a:spcBef>
                <a:spcPts val="1200"/>
              </a:spcBef>
            </a:pPr>
            <a:r>
              <a:rPr lang="en-US" dirty="0" smtClean="0"/>
              <a:t>Care plans at end of life are sometimes confused, misdirected or simply ineffective.</a:t>
            </a:r>
          </a:p>
          <a:p>
            <a:pPr>
              <a:lnSpc>
                <a:spcPct val="90000"/>
              </a:lnSpc>
              <a:spcBef>
                <a:spcPts val="1200"/>
              </a:spcBef>
            </a:pPr>
            <a:r>
              <a:rPr lang="en-US" dirty="0" smtClean="0"/>
              <a:t>Goals need clarification in complex situations.</a:t>
            </a:r>
          </a:p>
          <a:p>
            <a:pPr lvl="1">
              <a:lnSpc>
                <a:spcPct val="90000"/>
              </a:lnSpc>
              <a:spcBef>
                <a:spcPts val="1200"/>
              </a:spcBef>
            </a:pPr>
            <a:r>
              <a:rPr lang="en-US" dirty="0" smtClean="0"/>
              <a:t>Best done by those who can bring compassion, perspective and calm to an often overwhelming topic.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Rot="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Aft>
                <a:spcPts val="0"/>
              </a:spcAft>
              <a:defRPr/>
            </a:pPr>
            <a:r>
              <a:rPr lang="en-US" b="1" dirty="0" smtClean="0">
                <a:effectLst/>
              </a:rPr>
              <a:t>Pain and Suffering</a:t>
            </a:r>
          </a:p>
        </p:txBody>
      </p:sp>
      <p:pic>
        <p:nvPicPr>
          <p:cNvPr id="36867" name="Picture 9" descr="File:Diverse torture instru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42672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1" descr="File:Respiratory therap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19200"/>
            <a:ext cx="44577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3" descr="File:Ritalin-SR-20mg-1000x10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05200"/>
            <a:ext cx="31623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rrowheads="1"/>
          </p:cNvSpPr>
          <p:nvPr>
            <p:ph type="title"/>
          </p:nvPr>
        </p:nvSpPr>
        <p:spPr/>
        <p:txBody>
          <a:bodyPr/>
          <a:lstStyle/>
          <a:p>
            <a:pPr fontAlgn="auto">
              <a:spcAft>
                <a:spcPts val="0"/>
              </a:spcAft>
              <a:defRPr/>
            </a:pPr>
            <a:r>
              <a:rPr lang="en-US" b="1" dirty="0" smtClean="0"/>
              <a:t>Managing pain</a:t>
            </a:r>
          </a:p>
        </p:txBody>
      </p:sp>
      <p:sp>
        <p:nvSpPr>
          <p:cNvPr id="280579" name="Rectangle 3"/>
          <p:cNvSpPr>
            <a:spLocks noGrp="1" noChangeArrowheads="1"/>
          </p:cNvSpPr>
          <p:nvPr>
            <p:ph idx="1"/>
          </p:nvPr>
        </p:nvSpPr>
        <p:spPr>
          <a:xfrm>
            <a:off x="457200" y="1600200"/>
            <a:ext cx="8077200" cy="4525963"/>
          </a:xfrm>
        </p:spPr>
        <p:txBody>
          <a:bodyPr>
            <a:normAutofit fontScale="85000" lnSpcReduction="20000"/>
          </a:bodyPr>
          <a:lstStyle/>
          <a:p>
            <a:pPr marL="594360" indent="-457200" fontAlgn="auto">
              <a:spcBef>
                <a:spcPct val="50000"/>
              </a:spcBef>
              <a:spcAft>
                <a:spcPts val="0"/>
              </a:spcAft>
              <a:buClr>
                <a:schemeClr val="tx1">
                  <a:shade val="95000"/>
                </a:schemeClr>
              </a:buClr>
              <a:defRPr/>
            </a:pPr>
            <a:r>
              <a:rPr lang="en-US" dirty="0" smtClean="0"/>
              <a:t>Two common problems U.S.</a:t>
            </a:r>
          </a:p>
          <a:p>
            <a:pPr marL="1042416" lvl="1" indent="-457200" fontAlgn="auto">
              <a:spcBef>
                <a:spcPct val="50000"/>
              </a:spcBef>
              <a:spcAft>
                <a:spcPts val="0"/>
              </a:spcAft>
              <a:buFont typeface="Calibri" panose="020F0502020204030204" pitchFamily="34" charset="0"/>
              <a:buChar char="–"/>
              <a:defRPr/>
            </a:pPr>
            <a:r>
              <a:rPr lang="en-US" dirty="0"/>
              <a:t>U</a:t>
            </a:r>
            <a:r>
              <a:rPr lang="en-US" dirty="0" smtClean="0"/>
              <a:t>nder-treatment of pain in dying patients</a:t>
            </a:r>
          </a:p>
          <a:p>
            <a:pPr marL="1042416" lvl="1" indent="-457200" fontAlgn="auto">
              <a:spcBef>
                <a:spcPct val="50000"/>
              </a:spcBef>
              <a:spcAft>
                <a:spcPts val="0"/>
              </a:spcAft>
              <a:buFont typeface="Calibri" panose="020F0502020204030204" pitchFamily="34" charset="0"/>
              <a:buChar char="–"/>
              <a:defRPr/>
            </a:pPr>
            <a:r>
              <a:rPr lang="en-US" dirty="0"/>
              <a:t>I</a:t>
            </a:r>
            <a:r>
              <a:rPr lang="en-US" dirty="0" smtClean="0"/>
              <a:t>nappropriate use of opioids in chronic, non-malignant pain</a:t>
            </a:r>
          </a:p>
          <a:p>
            <a:pPr marL="594360" indent="-457200" fontAlgn="auto">
              <a:spcBef>
                <a:spcPct val="40000"/>
              </a:spcBef>
              <a:spcAft>
                <a:spcPts val="0"/>
              </a:spcAft>
              <a:buClr>
                <a:schemeClr val="tx1">
                  <a:shade val="95000"/>
                </a:schemeClr>
              </a:buClr>
              <a:defRPr/>
            </a:pPr>
            <a:r>
              <a:rPr lang="en-US" dirty="0" smtClean="0"/>
              <a:t>For 90% of dying patients – pain can be </a:t>
            </a:r>
            <a:r>
              <a:rPr lang="en-US" dirty="0" smtClean="0"/>
              <a:t>well controlled</a:t>
            </a:r>
            <a:endParaRPr lang="en-US" dirty="0" smtClean="0"/>
          </a:p>
          <a:p>
            <a:pPr marL="594360" indent="-457200" fontAlgn="auto">
              <a:spcBef>
                <a:spcPct val="40000"/>
              </a:spcBef>
              <a:spcAft>
                <a:spcPts val="0"/>
              </a:spcAft>
              <a:buClr>
                <a:schemeClr val="tx1">
                  <a:shade val="95000"/>
                </a:schemeClr>
              </a:buClr>
              <a:defRPr/>
            </a:pPr>
            <a:r>
              <a:rPr lang="en-US" dirty="0" smtClean="0"/>
              <a:t>For 10% of patients – pain control with significant side effects</a:t>
            </a:r>
          </a:p>
          <a:p>
            <a:pPr marL="594360" indent="-457200" fontAlgn="auto">
              <a:spcBef>
                <a:spcPct val="40000"/>
              </a:spcBef>
              <a:spcAft>
                <a:spcPts val="0"/>
              </a:spcAft>
              <a:buClr>
                <a:schemeClr val="tx1">
                  <a:shade val="95000"/>
                </a:schemeClr>
              </a:buClr>
              <a:defRPr/>
            </a:pPr>
            <a:r>
              <a:rPr lang="en-US" dirty="0" smtClean="0"/>
              <a:t>Effective pain management may shorten life in some cases</a:t>
            </a:r>
          </a:p>
        </p:txBody>
      </p:sp>
      <p:sp>
        <p:nvSpPr>
          <p:cNvPr id="3789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378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C0199777-8490-4C0D-B1F4-40F73A3DEF4B}" type="slidenum">
              <a:rPr lang="en-US">
                <a:latin typeface="Arial" charset="0"/>
              </a:rPr>
              <a:pPr eaLnBrk="1" hangingPunct="1"/>
              <a:t>34</a:t>
            </a:fld>
            <a:endParaRPr lang="en-US">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rrowheads="1"/>
          </p:cNvSpPr>
          <p:nvPr>
            <p:ph type="title"/>
          </p:nvPr>
        </p:nvSpPr>
        <p:spPr/>
        <p:txBody>
          <a:bodyPr/>
          <a:lstStyle/>
          <a:p>
            <a:pPr fontAlgn="auto">
              <a:spcAft>
                <a:spcPts val="0"/>
              </a:spcAft>
              <a:defRPr/>
            </a:pPr>
            <a:r>
              <a:rPr lang="en-US" b="1" dirty="0" smtClean="0"/>
              <a:t>Why dying people have pain</a:t>
            </a:r>
          </a:p>
        </p:txBody>
      </p:sp>
      <p:sp>
        <p:nvSpPr>
          <p:cNvPr id="39939" name="Rectangle 3"/>
          <p:cNvSpPr>
            <a:spLocks noGrp="1" noChangeArrowheads="1"/>
          </p:cNvSpPr>
          <p:nvPr>
            <p:ph idx="1"/>
          </p:nvPr>
        </p:nvSpPr>
        <p:spPr>
          <a:xfrm>
            <a:off x="914400" y="1600200"/>
            <a:ext cx="7391400" cy="4495800"/>
          </a:xfrm>
        </p:spPr>
        <p:txBody>
          <a:bodyPr>
            <a:normAutofit fontScale="92500" lnSpcReduction="10000"/>
          </a:bodyPr>
          <a:lstStyle/>
          <a:p>
            <a:pPr>
              <a:spcBef>
                <a:spcPct val="50000"/>
              </a:spcBef>
            </a:pPr>
            <a:r>
              <a:rPr lang="en-US" dirty="0" smtClean="0"/>
              <a:t>Disease process can be painful</a:t>
            </a:r>
          </a:p>
          <a:p>
            <a:pPr>
              <a:spcBef>
                <a:spcPct val="40000"/>
              </a:spcBef>
            </a:pPr>
            <a:r>
              <a:rPr lang="en-US" dirty="0" smtClean="0"/>
              <a:t>Treatment and tests can cause pain</a:t>
            </a:r>
          </a:p>
          <a:p>
            <a:pPr>
              <a:spcBef>
                <a:spcPct val="40000"/>
              </a:spcBef>
            </a:pPr>
            <a:r>
              <a:rPr lang="en-US" dirty="0" smtClean="0"/>
              <a:t>Another medical condition</a:t>
            </a:r>
          </a:p>
          <a:p>
            <a:pPr>
              <a:spcBef>
                <a:spcPct val="40000"/>
              </a:spcBef>
            </a:pPr>
            <a:r>
              <a:rPr lang="en-US" dirty="0" smtClean="0"/>
              <a:t>Ineffective medical management</a:t>
            </a:r>
          </a:p>
          <a:p>
            <a:pPr>
              <a:spcBef>
                <a:spcPct val="40000"/>
              </a:spcBef>
            </a:pPr>
            <a:r>
              <a:rPr lang="en-US" dirty="0" smtClean="0"/>
              <a:t>Patient-specific issues</a:t>
            </a:r>
          </a:p>
          <a:p>
            <a:pPr lvl="1">
              <a:spcBef>
                <a:spcPct val="40000"/>
              </a:spcBef>
            </a:pPr>
            <a:r>
              <a:rPr lang="en-US" dirty="0" smtClean="0"/>
              <a:t>Spiritual pain</a:t>
            </a:r>
          </a:p>
          <a:p>
            <a:pPr lvl="1">
              <a:spcBef>
                <a:spcPct val="40000"/>
              </a:spcBef>
            </a:pPr>
            <a:r>
              <a:rPr lang="en-US" dirty="0" smtClean="0"/>
              <a:t>Psychiatric or social problems</a:t>
            </a:r>
          </a:p>
          <a:p>
            <a:pPr lvl="1">
              <a:spcBef>
                <a:spcPct val="40000"/>
              </a:spcBef>
            </a:pPr>
            <a:r>
              <a:rPr lang="en-US" dirty="0" smtClean="0"/>
              <a:t>Hidden agendas</a:t>
            </a:r>
          </a:p>
        </p:txBody>
      </p:sp>
      <p:sp>
        <p:nvSpPr>
          <p:cNvPr id="3994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399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BB454D34-F26B-4046-90D5-F1BE5F1E3289}" type="slidenum">
              <a:rPr lang="en-US">
                <a:latin typeface="Arial" charset="0"/>
              </a:rPr>
              <a:pPr eaLnBrk="1" hangingPunct="1"/>
              <a:t>35</a:t>
            </a:fld>
            <a:endParaRPr lang="en-US">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p:txBody>
          <a:bodyPr/>
          <a:lstStyle/>
          <a:p>
            <a:pPr fontAlgn="auto">
              <a:spcAft>
                <a:spcPts val="0"/>
              </a:spcAft>
              <a:defRPr/>
            </a:pPr>
            <a:r>
              <a:rPr lang="en-US" b="1" dirty="0" smtClean="0"/>
              <a:t>Barriers to pain control</a:t>
            </a:r>
          </a:p>
        </p:txBody>
      </p:sp>
      <p:sp>
        <p:nvSpPr>
          <p:cNvPr id="40963" name="Rectangle 3"/>
          <p:cNvSpPr>
            <a:spLocks noGrp="1" noChangeArrowheads="1"/>
          </p:cNvSpPr>
          <p:nvPr>
            <p:ph idx="1"/>
          </p:nvPr>
        </p:nvSpPr>
        <p:spPr>
          <a:xfrm>
            <a:off x="762000" y="1447800"/>
            <a:ext cx="8077200" cy="4724400"/>
          </a:xfrm>
        </p:spPr>
        <p:txBody>
          <a:bodyPr>
            <a:normAutofit fontScale="92500"/>
          </a:bodyPr>
          <a:lstStyle/>
          <a:p>
            <a:r>
              <a:rPr lang="en-US" dirty="0" smtClean="0"/>
              <a:t>Pain is subjective, difficult to assess objectively</a:t>
            </a:r>
          </a:p>
          <a:p>
            <a:pPr>
              <a:spcBef>
                <a:spcPct val="40000"/>
              </a:spcBef>
            </a:pPr>
            <a:r>
              <a:rPr lang="en-US" dirty="0" smtClean="0"/>
              <a:t>Patients learn to adapt to pain</a:t>
            </a:r>
          </a:p>
          <a:p>
            <a:pPr lvl="1"/>
            <a:r>
              <a:rPr lang="en-US" dirty="0" smtClean="0"/>
              <a:t>Hide, divert attention </a:t>
            </a:r>
          </a:p>
          <a:p>
            <a:r>
              <a:rPr lang="en-US" dirty="0" smtClean="0"/>
              <a:t>Pain may be about other concerns</a:t>
            </a:r>
          </a:p>
          <a:p>
            <a:pPr lvl="1"/>
            <a:r>
              <a:rPr lang="en-US" dirty="0" smtClean="0"/>
              <a:t>“I am a ‘wimp.’  I should ‘tough it </a:t>
            </a:r>
            <a:r>
              <a:rPr lang="en-US" dirty="0" smtClean="0"/>
              <a:t>out.’”</a:t>
            </a:r>
            <a:endParaRPr lang="en-US" dirty="0" smtClean="0"/>
          </a:p>
          <a:p>
            <a:pPr lvl="1"/>
            <a:r>
              <a:rPr lang="en-US" dirty="0" smtClean="0"/>
              <a:t>“My disease is getting </a:t>
            </a:r>
            <a:r>
              <a:rPr lang="en-US" dirty="0" smtClean="0"/>
              <a:t>worse.”</a:t>
            </a:r>
            <a:endParaRPr lang="en-US" dirty="0" smtClean="0"/>
          </a:p>
          <a:p>
            <a:pPr>
              <a:spcBef>
                <a:spcPct val="40000"/>
              </a:spcBef>
            </a:pPr>
            <a:r>
              <a:rPr lang="en-US" dirty="0" smtClean="0"/>
              <a:t>Doctors may </a:t>
            </a:r>
            <a:r>
              <a:rPr lang="en-US" u="sng" dirty="0" smtClean="0"/>
              <a:t>under</a:t>
            </a:r>
            <a:r>
              <a:rPr lang="en-US" dirty="0" smtClean="0"/>
              <a:t>estimate pain</a:t>
            </a:r>
          </a:p>
          <a:p>
            <a:pPr>
              <a:spcBef>
                <a:spcPct val="40000"/>
              </a:spcBef>
            </a:pPr>
            <a:r>
              <a:rPr lang="en-US" dirty="0" smtClean="0"/>
              <a:t>Nurses may </a:t>
            </a:r>
            <a:r>
              <a:rPr lang="en-US" u="sng" dirty="0" smtClean="0"/>
              <a:t>under</a:t>
            </a:r>
            <a:r>
              <a:rPr lang="en-US" dirty="0" smtClean="0"/>
              <a:t>treat pain</a:t>
            </a:r>
          </a:p>
        </p:txBody>
      </p:sp>
      <p:sp>
        <p:nvSpPr>
          <p:cNvPr id="4096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409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C0811446-4826-4364-9FC3-28178E41F955}" type="slidenum">
              <a:rPr lang="en-US">
                <a:latin typeface="Arial" charset="0"/>
              </a:rPr>
              <a:pPr eaLnBrk="1" hangingPunct="1"/>
              <a:t>36</a:t>
            </a:fld>
            <a:endParaRPr lang="en-US">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rrowheads="1"/>
          </p:cNvSpPr>
          <p:nvPr>
            <p:ph type="title"/>
          </p:nvPr>
        </p:nvSpPr>
        <p:spPr/>
        <p:txBody>
          <a:bodyPr>
            <a:noAutofit/>
          </a:bodyPr>
          <a:lstStyle/>
          <a:p>
            <a:pPr fontAlgn="auto">
              <a:spcAft>
                <a:spcPts val="0"/>
              </a:spcAft>
              <a:defRPr/>
            </a:pPr>
            <a:r>
              <a:rPr lang="en-US" b="1" dirty="0" smtClean="0"/>
              <a:t>Cultural factors in addressing pain</a:t>
            </a:r>
          </a:p>
        </p:txBody>
      </p:sp>
      <p:sp>
        <p:nvSpPr>
          <p:cNvPr id="41987" name="Rectangle 3"/>
          <p:cNvSpPr>
            <a:spLocks noGrp="1" noChangeArrowheads="1"/>
          </p:cNvSpPr>
          <p:nvPr>
            <p:ph idx="1"/>
          </p:nvPr>
        </p:nvSpPr>
        <p:spPr/>
        <p:txBody>
          <a:bodyPr>
            <a:normAutofit lnSpcReduction="10000"/>
          </a:bodyPr>
          <a:lstStyle/>
          <a:p>
            <a:r>
              <a:rPr lang="en-US" dirty="0" smtClean="0"/>
              <a:t>It’s difficult to be with a person in pain</a:t>
            </a:r>
          </a:p>
          <a:p>
            <a:r>
              <a:rPr lang="en-US" dirty="0" smtClean="0"/>
              <a:t>It’s difficult to communicate about pain</a:t>
            </a:r>
          </a:p>
          <a:p>
            <a:pPr lvl="1"/>
            <a:r>
              <a:rPr lang="en-US" dirty="0" smtClean="0"/>
              <a:t>Physical pain</a:t>
            </a:r>
          </a:p>
          <a:p>
            <a:pPr lvl="2"/>
            <a:r>
              <a:rPr lang="en-US" sz="2000" dirty="0" smtClean="0"/>
              <a:t>Different language for describing and rating</a:t>
            </a:r>
          </a:p>
          <a:p>
            <a:pPr lvl="2"/>
            <a:r>
              <a:rPr lang="en-US" sz="2000" dirty="0" smtClean="0"/>
              <a:t>Interpretations of what pain means</a:t>
            </a:r>
          </a:p>
          <a:p>
            <a:pPr lvl="1"/>
            <a:r>
              <a:rPr lang="en-US" dirty="0" smtClean="0"/>
              <a:t>Spiritual pain</a:t>
            </a:r>
          </a:p>
          <a:p>
            <a:pPr lvl="2"/>
            <a:r>
              <a:rPr lang="en-US" sz="2000" dirty="0" smtClean="0"/>
              <a:t>Agreement on what this is </a:t>
            </a:r>
          </a:p>
          <a:p>
            <a:pPr lvl="2"/>
            <a:r>
              <a:rPr lang="en-US" sz="2000" dirty="0" smtClean="0"/>
              <a:t>Language to use</a:t>
            </a:r>
          </a:p>
          <a:p>
            <a:r>
              <a:rPr lang="en-US" dirty="0" smtClean="0"/>
              <a:t>Accepting treatment may seem to threaten autonomy</a:t>
            </a:r>
          </a:p>
        </p:txBody>
      </p:sp>
      <p:sp>
        <p:nvSpPr>
          <p:cNvPr id="4198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419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7986E709-F9B3-4611-93FC-0EE87668111A}" type="slidenum">
              <a:rPr lang="en-US">
                <a:latin typeface="Arial" charset="0"/>
              </a:rPr>
              <a:pPr eaLnBrk="1" hangingPunct="1"/>
              <a:t>37</a:t>
            </a:fld>
            <a:endParaRPr lang="en-US">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rrowheads="1"/>
          </p:cNvSpPr>
          <p:nvPr>
            <p:ph type="title"/>
          </p:nvPr>
        </p:nvSpPr>
        <p:spPr/>
        <p:txBody>
          <a:bodyPr/>
          <a:lstStyle/>
          <a:p>
            <a:pPr fontAlgn="auto">
              <a:spcAft>
                <a:spcPts val="0"/>
              </a:spcAft>
              <a:defRPr/>
            </a:pPr>
            <a:r>
              <a:rPr lang="en-US" b="1" dirty="0" smtClean="0"/>
              <a:t>Pain </a:t>
            </a:r>
            <a:r>
              <a:rPr lang="en-US" b="1" dirty="0" err="1" smtClean="0"/>
              <a:t>vs</a:t>
            </a:r>
            <a:r>
              <a:rPr lang="en-US" b="1" dirty="0" smtClean="0"/>
              <a:t> Suffering</a:t>
            </a:r>
          </a:p>
        </p:txBody>
      </p:sp>
      <p:sp>
        <p:nvSpPr>
          <p:cNvPr id="43011" name="Rectangle 3"/>
          <p:cNvSpPr>
            <a:spLocks noGrp="1" noChangeArrowheads="1"/>
          </p:cNvSpPr>
          <p:nvPr>
            <p:ph idx="1"/>
          </p:nvPr>
        </p:nvSpPr>
        <p:spPr>
          <a:xfrm>
            <a:off x="685800" y="1752600"/>
            <a:ext cx="7924800" cy="4114800"/>
          </a:xfrm>
        </p:spPr>
        <p:txBody>
          <a:bodyPr/>
          <a:lstStyle/>
          <a:p>
            <a:pPr>
              <a:lnSpc>
                <a:spcPct val="90000"/>
              </a:lnSpc>
            </a:pPr>
            <a:r>
              <a:rPr lang="en-US" dirty="0" smtClean="0"/>
              <a:t>Pain – a physical sensation</a:t>
            </a:r>
          </a:p>
          <a:p>
            <a:pPr lvl="1">
              <a:lnSpc>
                <a:spcPct val="90000"/>
              </a:lnSpc>
            </a:pPr>
            <a:r>
              <a:rPr lang="en-US" dirty="0" smtClean="0"/>
              <a:t>Some talk of pain as distress that is not limited to merely the physical domain</a:t>
            </a:r>
          </a:p>
          <a:p>
            <a:pPr>
              <a:lnSpc>
                <a:spcPct val="90000"/>
              </a:lnSpc>
              <a:spcBef>
                <a:spcPct val="40000"/>
              </a:spcBef>
            </a:pPr>
            <a:r>
              <a:rPr lang="en-US" dirty="0" smtClean="0"/>
              <a:t>Suffering – an ongoing experience of distress with multiple causes and manifestations</a:t>
            </a:r>
          </a:p>
          <a:p>
            <a:pPr lvl="1">
              <a:lnSpc>
                <a:spcPct val="90000"/>
              </a:lnSpc>
            </a:pPr>
            <a:r>
              <a:rPr lang="en-US" dirty="0"/>
              <a:t>P</a:t>
            </a:r>
            <a:r>
              <a:rPr lang="en-US" dirty="0" smtClean="0"/>
              <a:t>hysical (pain and other symptoms)</a:t>
            </a:r>
          </a:p>
          <a:p>
            <a:pPr lvl="1">
              <a:lnSpc>
                <a:spcPct val="90000"/>
              </a:lnSpc>
            </a:pPr>
            <a:r>
              <a:rPr lang="en-US" dirty="0"/>
              <a:t>N</a:t>
            </a:r>
            <a:r>
              <a:rPr lang="en-US" dirty="0" smtClean="0"/>
              <a:t>on-physical (emotional, mental, spiritual, relational)</a:t>
            </a:r>
          </a:p>
        </p:txBody>
      </p:sp>
      <p:sp>
        <p:nvSpPr>
          <p:cNvPr id="4301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430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7E3B5F40-CAE0-406D-B550-191DD93D5B0F}" type="slidenum">
              <a:rPr lang="en-US">
                <a:latin typeface="Arial" charset="0"/>
              </a:rPr>
              <a:pPr eaLnBrk="1" hangingPunct="1"/>
              <a:t>38</a:t>
            </a:fld>
            <a:endParaRPr lang="en-US">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15206908"/>
              </p:ext>
            </p:extLst>
          </p:nvPr>
        </p:nvGraphicFramePr>
        <p:xfrm>
          <a:off x="1588831" y="20828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86722" name="Rectangle 2"/>
          <p:cNvSpPr>
            <a:spLocks noGrp="1" noRot="1" noChangeArrowheads="1"/>
          </p:cNvSpPr>
          <p:nvPr>
            <p:ph type="title"/>
          </p:nvPr>
        </p:nvSpPr>
        <p:spPr>
          <a:xfrm>
            <a:off x="451188" y="292100"/>
            <a:ext cx="8229600" cy="1143000"/>
          </a:xfrm>
        </p:spPr>
        <p:txBody>
          <a:bodyPr>
            <a:normAutofit/>
          </a:bodyPr>
          <a:lstStyle/>
          <a:p>
            <a:pPr fontAlgn="auto">
              <a:spcAft>
                <a:spcPts val="0"/>
              </a:spcAft>
              <a:defRPr/>
            </a:pPr>
            <a:r>
              <a:rPr lang="en-US" b="1" dirty="0" smtClean="0"/>
              <a:t>Pain is but one aspect of suffering</a:t>
            </a:r>
          </a:p>
        </p:txBody>
      </p:sp>
      <p:sp>
        <p:nvSpPr>
          <p:cNvPr id="44035" name="Footer Placeholder 4"/>
          <p:cNvSpPr>
            <a:spLocks noGrp="1"/>
          </p:cNvSpPr>
          <p:nvPr>
            <p:ph type="ftr" sz="quarter" idx="11"/>
          </p:nvPr>
        </p:nvSpPr>
        <p:spPr bwMode="auto">
          <a:xfrm>
            <a:off x="2971800" y="63246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dirty="0">
                <a:latin typeface="Arial" charset="0"/>
              </a:rPr>
              <a:t>MGM / Adapted from EPEC</a:t>
            </a:r>
          </a:p>
        </p:txBody>
      </p:sp>
      <p:sp>
        <p:nvSpPr>
          <p:cNvPr id="44036" name="Slide Number Placeholder 3"/>
          <p:cNvSpPr>
            <a:spLocks noGrp="1"/>
          </p:cNvSpPr>
          <p:nvPr>
            <p:ph type="sldNum" sz="quarter" idx="12"/>
          </p:nvPr>
        </p:nvSpPr>
        <p:spPr bwMode="auto">
          <a:xfrm>
            <a:off x="6096000" y="58229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B7372B11-A920-4A9F-8891-2005C1FF7FCC}" type="slidenum">
              <a:rPr lang="en-US">
                <a:latin typeface="Arial" charset="0"/>
              </a:rPr>
              <a:pPr eaLnBrk="1" hangingPunct="1"/>
              <a:t>39</a:t>
            </a:fld>
            <a:endParaRPr lang="en-US">
              <a:latin typeface="Arial" charset="0"/>
            </a:endParaRPr>
          </a:p>
        </p:txBody>
      </p:sp>
      <p:sp>
        <p:nvSpPr>
          <p:cNvPr id="44039" name="Text Box 5"/>
          <p:cNvSpPr txBox="1">
            <a:spLocks noChangeArrowheads="1"/>
          </p:cNvSpPr>
          <p:nvPr/>
        </p:nvSpPr>
        <p:spPr bwMode="auto">
          <a:xfrm>
            <a:off x="2971800" y="3505200"/>
            <a:ext cx="12918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600" b="1" dirty="0">
                <a:latin typeface="Calibri" panose="020F0502020204030204" pitchFamily="34" charset="0"/>
              </a:rPr>
              <a:t>Physical</a:t>
            </a:r>
            <a:endParaRPr lang="en-US" sz="2600" dirty="0">
              <a:latin typeface="Calibri" panose="020F0502020204030204" pitchFamily="34" charset="0"/>
            </a:endParaRPr>
          </a:p>
        </p:txBody>
      </p:sp>
      <p:sp>
        <p:nvSpPr>
          <p:cNvPr id="44040" name="Text Box 6"/>
          <p:cNvSpPr txBox="1">
            <a:spLocks noChangeArrowheads="1"/>
          </p:cNvSpPr>
          <p:nvPr/>
        </p:nvSpPr>
        <p:spPr bwMode="auto">
          <a:xfrm>
            <a:off x="4495800" y="3505200"/>
            <a:ext cx="160011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600" b="1" dirty="0">
                <a:latin typeface="Calibri" panose="020F0502020204030204" pitchFamily="34" charset="0"/>
              </a:rPr>
              <a:t>Emotional</a:t>
            </a:r>
            <a:endParaRPr lang="en-US" sz="2600" dirty="0">
              <a:latin typeface="Calibri" panose="020F0502020204030204" pitchFamily="34" charset="0"/>
            </a:endParaRPr>
          </a:p>
        </p:txBody>
      </p:sp>
      <p:sp>
        <p:nvSpPr>
          <p:cNvPr id="44041" name="Text Box 7"/>
          <p:cNvSpPr txBox="1">
            <a:spLocks noChangeArrowheads="1"/>
          </p:cNvSpPr>
          <p:nvPr/>
        </p:nvSpPr>
        <p:spPr bwMode="auto">
          <a:xfrm>
            <a:off x="3805238" y="4572000"/>
            <a:ext cx="13452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600" b="1" dirty="0">
                <a:latin typeface="Calibri" panose="020F0502020204030204" pitchFamily="34" charset="0"/>
              </a:rPr>
              <a:t>Spiritual</a:t>
            </a:r>
            <a:endParaRPr lang="en-US" sz="2600" dirty="0">
              <a:latin typeface="Calibri" panose="020F0502020204030204" pitchFamily="34" charset="0"/>
            </a:endParaRPr>
          </a:p>
        </p:txBody>
      </p:sp>
      <p:sp>
        <p:nvSpPr>
          <p:cNvPr id="44042" name="Text Box 8"/>
          <p:cNvSpPr txBox="1">
            <a:spLocks noChangeArrowheads="1"/>
          </p:cNvSpPr>
          <p:nvPr/>
        </p:nvSpPr>
        <p:spPr bwMode="auto">
          <a:xfrm>
            <a:off x="3541751" y="1447800"/>
            <a:ext cx="2097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b="1" dirty="0">
                <a:latin typeface="+mn-lt"/>
              </a:rPr>
              <a:t>SUFFERING</a:t>
            </a:r>
            <a:endParaRPr lang="en-US" sz="2400" dirty="0">
              <a:latin typeface="+mn-lt"/>
            </a:endParaRPr>
          </a:p>
        </p:txBody>
      </p:sp>
      <p:sp>
        <p:nvSpPr>
          <p:cNvPr id="44043" name="Text Box 9"/>
          <p:cNvSpPr txBox="1">
            <a:spLocks noChangeArrowheads="1"/>
          </p:cNvSpPr>
          <p:nvPr/>
        </p:nvSpPr>
        <p:spPr bwMode="auto">
          <a:xfrm>
            <a:off x="381000" y="1855857"/>
            <a:ext cx="12078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4000" b="1" dirty="0">
                <a:solidFill>
                  <a:srgbClr val="FF0000"/>
                </a:solidFill>
                <a:latin typeface="+mn-lt"/>
              </a:rPr>
              <a:t>PAIN</a:t>
            </a:r>
            <a:endParaRPr lang="en-US" sz="2400" dirty="0">
              <a:latin typeface="+mn-lt"/>
            </a:endParaRPr>
          </a:p>
        </p:txBody>
      </p:sp>
      <p:sp>
        <p:nvSpPr>
          <p:cNvPr id="44044" name="Text Box 10"/>
          <p:cNvSpPr txBox="1">
            <a:spLocks noChangeArrowheads="1"/>
          </p:cNvSpPr>
          <p:nvPr/>
        </p:nvSpPr>
        <p:spPr bwMode="auto">
          <a:xfrm>
            <a:off x="183812" y="2895600"/>
            <a:ext cx="1492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a:latin typeface="+mn-lt"/>
              </a:rPr>
              <a:t>air hunger</a:t>
            </a:r>
            <a:endParaRPr lang="en-US" sz="2400" dirty="0">
              <a:latin typeface="+mn-lt"/>
            </a:endParaRPr>
          </a:p>
        </p:txBody>
      </p:sp>
      <p:sp>
        <p:nvSpPr>
          <p:cNvPr id="44045" name="Text Box 11"/>
          <p:cNvSpPr txBox="1">
            <a:spLocks noChangeArrowheads="1"/>
          </p:cNvSpPr>
          <p:nvPr/>
        </p:nvSpPr>
        <p:spPr bwMode="auto">
          <a:xfrm>
            <a:off x="228600" y="3886200"/>
            <a:ext cx="130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a:latin typeface="+mn-lt"/>
              </a:rPr>
              <a:t>nausea</a:t>
            </a:r>
            <a:endParaRPr lang="en-US" sz="2400" dirty="0">
              <a:latin typeface="+mn-lt"/>
            </a:endParaRPr>
          </a:p>
        </p:txBody>
      </p:sp>
      <p:sp>
        <p:nvSpPr>
          <p:cNvPr id="44046" name="Text Box 12"/>
          <p:cNvSpPr txBox="1">
            <a:spLocks noChangeArrowheads="1"/>
          </p:cNvSpPr>
          <p:nvPr/>
        </p:nvSpPr>
        <p:spPr bwMode="auto">
          <a:xfrm>
            <a:off x="228600" y="4876800"/>
            <a:ext cx="1434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a:latin typeface="+mn-lt"/>
              </a:rPr>
              <a:t>weakness</a:t>
            </a:r>
            <a:endParaRPr lang="en-US" sz="2400" dirty="0">
              <a:latin typeface="+mn-lt"/>
            </a:endParaRPr>
          </a:p>
        </p:txBody>
      </p:sp>
      <p:sp>
        <p:nvSpPr>
          <p:cNvPr id="44047" name="Line 13"/>
          <p:cNvSpPr>
            <a:spLocks noChangeShapeType="1"/>
          </p:cNvSpPr>
          <p:nvPr/>
        </p:nvSpPr>
        <p:spPr bwMode="auto">
          <a:xfrm>
            <a:off x="1447800" y="2492236"/>
            <a:ext cx="1219200" cy="5557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8" name="Line 14"/>
          <p:cNvSpPr>
            <a:spLocks noChangeShapeType="1"/>
          </p:cNvSpPr>
          <p:nvPr/>
        </p:nvSpPr>
        <p:spPr bwMode="auto">
          <a:xfrm>
            <a:off x="1447800" y="3352800"/>
            <a:ext cx="1219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9" name="Line 15"/>
          <p:cNvSpPr>
            <a:spLocks noChangeShapeType="1"/>
          </p:cNvSpPr>
          <p:nvPr/>
        </p:nvSpPr>
        <p:spPr bwMode="auto">
          <a:xfrm>
            <a:off x="1295400" y="41148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16"/>
          <p:cNvSpPr>
            <a:spLocks noChangeShapeType="1"/>
          </p:cNvSpPr>
          <p:nvPr/>
        </p:nvSpPr>
        <p:spPr bwMode="auto">
          <a:xfrm flipV="1">
            <a:off x="1447800" y="4495800"/>
            <a:ext cx="1143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1" name="Text Box 17"/>
          <p:cNvSpPr txBox="1">
            <a:spLocks noChangeArrowheads="1"/>
          </p:cNvSpPr>
          <p:nvPr/>
        </p:nvSpPr>
        <p:spPr bwMode="auto">
          <a:xfrm>
            <a:off x="7391400" y="198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a:latin typeface="+mn-lt"/>
              </a:rPr>
              <a:t>fear</a:t>
            </a:r>
            <a:endParaRPr lang="en-US" sz="2400" dirty="0">
              <a:latin typeface="+mn-lt"/>
            </a:endParaRPr>
          </a:p>
        </p:txBody>
      </p:sp>
      <p:sp>
        <p:nvSpPr>
          <p:cNvPr id="44052" name="Text Box 18"/>
          <p:cNvSpPr txBox="1">
            <a:spLocks noChangeArrowheads="1"/>
          </p:cNvSpPr>
          <p:nvPr/>
        </p:nvSpPr>
        <p:spPr bwMode="auto">
          <a:xfrm>
            <a:off x="7315200" y="28956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a:latin typeface="+mn-lt"/>
              </a:rPr>
              <a:t>anxiety</a:t>
            </a:r>
            <a:endParaRPr lang="en-US" sz="2400" dirty="0">
              <a:latin typeface="+mn-lt"/>
            </a:endParaRPr>
          </a:p>
        </p:txBody>
      </p:sp>
      <p:sp>
        <p:nvSpPr>
          <p:cNvPr id="44053" name="Text Box 19"/>
          <p:cNvSpPr txBox="1">
            <a:spLocks noChangeArrowheads="1"/>
          </p:cNvSpPr>
          <p:nvPr/>
        </p:nvSpPr>
        <p:spPr bwMode="auto">
          <a:xfrm>
            <a:off x="7239000" y="3733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a:latin typeface="+mn-lt"/>
              </a:rPr>
              <a:t>depression</a:t>
            </a:r>
            <a:endParaRPr lang="en-US" sz="2400" dirty="0">
              <a:latin typeface="+mn-lt"/>
            </a:endParaRPr>
          </a:p>
        </p:txBody>
      </p:sp>
      <p:sp>
        <p:nvSpPr>
          <p:cNvPr id="44054" name="Text Box 20"/>
          <p:cNvSpPr txBox="1">
            <a:spLocks noChangeArrowheads="1"/>
          </p:cNvSpPr>
          <p:nvPr/>
        </p:nvSpPr>
        <p:spPr bwMode="auto">
          <a:xfrm>
            <a:off x="7543800" y="4724400"/>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a:latin typeface="+mn-lt"/>
              </a:rPr>
              <a:t>anger</a:t>
            </a:r>
            <a:endParaRPr lang="en-US" sz="2400" dirty="0">
              <a:latin typeface="+mn-lt"/>
            </a:endParaRPr>
          </a:p>
        </p:txBody>
      </p:sp>
      <p:sp>
        <p:nvSpPr>
          <p:cNvPr id="44055" name="Line 21"/>
          <p:cNvSpPr>
            <a:spLocks noChangeShapeType="1"/>
          </p:cNvSpPr>
          <p:nvPr/>
        </p:nvSpPr>
        <p:spPr bwMode="auto">
          <a:xfrm flipH="1">
            <a:off x="6477000" y="2362200"/>
            <a:ext cx="838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6" name="Line 22"/>
          <p:cNvSpPr>
            <a:spLocks noChangeShapeType="1"/>
          </p:cNvSpPr>
          <p:nvPr/>
        </p:nvSpPr>
        <p:spPr bwMode="auto">
          <a:xfrm flipH="1">
            <a:off x="6324600" y="32004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7" name="Line 23"/>
          <p:cNvSpPr>
            <a:spLocks noChangeShapeType="1"/>
          </p:cNvSpPr>
          <p:nvPr/>
        </p:nvSpPr>
        <p:spPr bwMode="auto">
          <a:xfrm flipH="1">
            <a:off x="6324600" y="39624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8" name="Line 24"/>
          <p:cNvSpPr>
            <a:spLocks noChangeShapeType="1"/>
          </p:cNvSpPr>
          <p:nvPr/>
        </p:nvSpPr>
        <p:spPr bwMode="auto">
          <a:xfrm flipH="1" flipV="1">
            <a:off x="6477000" y="4724400"/>
            <a:ext cx="1066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457200" y="457200"/>
            <a:ext cx="8229600" cy="1143000"/>
          </a:xfrm>
        </p:spPr>
        <p:txBody>
          <a:bodyPr>
            <a:noAutofit/>
          </a:bodyPr>
          <a:lstStyle/>
          <a:p>
            <a:pPr fontAlgn="auto">
              <a:spcAft>
                <a:spcPts val="0"/>
              </a:spcAft>
              <a:defRPr/>
            </a:pPr>
            <a:r>
              <a:rPr lang="en-US" b="1" dirty="0" smtClean="0"/>
              <a:t>. . . How Americans died</a:t>
            </a:r>
            <a:br>
              <a:rPr lang="en-US" b="1" dirty="0" smtClean="0"/>
            </a:br>
            <a:r>
              <a:rPr lang="en-US" b="1" dirty="0" smtClean="0"/>
              <a:t>in the past</a:t>
            </a:r>
          </a:p>
        </p:txBody>
      </p:sp>
      <p:sp>
        <p:nvSpPr>
          <p:cNvPr id="7171" name="Rectangle 3"/>
          <p:cNvSpPr>
            <a:spLocks noGrp="1" noChangeArrowheads="1"/>
          </p:cNvSpPr>
          <p:nvPr>
            <p:ph idx="1"/>
          </p:nvPr>
        </p:nvSpPr>
        <p:spPr>
          <a:xfrm>
            <a:off x="685800" y="2133600"/>
            <a:ext cx="7543800" cy="3505200"/>
          </a:xfrm>
        </p:spPr>
        <p:txBody>
          <a:bodyPr/>
          <a:lstStyle/>
          <a:p>
            <a:r>
              <a:rPr lang="en-US" dirty="0" smtClean="0"/>
              <a:t>Prior to antibiotics, people died quickly</a:t>
            </a:r>
          </a:p>
          <a:p>
            <a:pPr lvl="1"/>
            <a:r>
              <a:rPr lang="en-US" dirty="0"/>
              <a:t>I</a:t>
            </a:r>
            <a:r>
              <a:rPr lang="en-US" dirty="0" smtClean="0"/>
              <a:t>nfectious </a:t>
            </a:r>
            <a:r>
              <a:rPr lang="en-US" dirty="0" smtClean="0"/>
              <a:t>disease</a:t>
            </a:r>
          </a:p>
          <a:p>
            <a:pPr lvl="1"/>
            <a:r>
              <a:rPr lang="en-US" dirty="0"/>
              <a:t>A</a:t>
            </a:r>
            <a:r>
              <a:rPr lang="en-US" dirty="0" smtClean="0"/>
              <a:t>ccidents</a:t>
            </a:r>
            <a:endParaRPr lang="en-US" dirty="0" smtClean="0"/>
          </a:p>
          <a:p>
            <a:pPr>
              <a:spcBef>
                <a:spcPct val="40000"/>
              </a:spcBef>
            </a:pPr>
            <a:r>
              <a:rPr lang="en-US" dirty="0" smtClean="0"/>
              <a:t>Medicine focused on caring &amp; comfort</a:t>
            </a:r>
          </a:p>
          <a:p>
            <a:pPr>
              <a:spcBef>
                <a:spcPct val="40000"/>
              </a:spcBef>
            </a:pPr>
            <a:r>
              <a:rPr lang="en-US" dirty="0" smtClean="0"/>
              <a:t>Sick cared for at home</a:t>
            </a:r>
          </a:p>
          <a:p>
            <a:pPr lvl="1"/>
            <a:r>
              <a:rPr lang="en-US" dirty="0" smtClean="0"/>
              <a:t>Hospitals seen as places to die</a:t>
            </a:r>
          </a:p>
        </p:txBody>
      </p:sp>
      <p:sp>
        <p:nvSpPr>
          <p:cNvPr id="717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71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73E0D101-B206-4C1B-913B-086B1AF6F07A}" type="slidenum">
              <a:rPr lang="en-US">
                <a:latin typeface="Arial" charset="0"/>
              </a:rPr>
              <a:pPr eaLnBrk="1" hangingPunct="1"/>
              <a:t>4</a:t>
            </a:fld>
            <a:endParaRPr lang="en-US">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rrowheads="1"/>
          </p:cNvSpPr>
          <p:nvPr>
            <p:ph type="title"/>
          </p:nvPr>
        </p:nvSpPr>
        <p:spPr/>
        <p:txBody>
          <a:bodyPr>
            <a:normAutofit fontScale="90000"/>
          </a:bodyPr>
          <a:lstStyle/>
          <a:p>
            <a:pPr fontAlgn="auto">
              <a:spcAft>
                <a:spcPts val="0"/>
              </a:spcAft>
              <a:defRPr/>
            </a:pPr>
            <a:r>
              <a:rPr lang="en-US" b="1" dirty="0" smtClean="0"/>
              <a:t>Suffering is affected </a:t>
            </a:r>
            <a:br>
              <a:rPr lang="en-US" b="1" dirty="0" smtClean="0"/>
            </a:br>
            <a:r>
              <a:rPr lang="en-US" b="1" dirty="0" smtClean="0"/>
              <a:t>by many life domains</a:t>
            </a:r>
          </a:p>
        </p:txBody>
      </p:sp>
      <p:sp>
        <p:nvSpPr>
          <p:cNvPr id="45059" name="Footer Placeholder 4"/>
          <p:cNvSpPr>
            <a:spLocks noGrp="1"/>
          </p:cNvSpPr>
          <p:nvPr>
            <p:ph type="ftr" sz="quarter" idx="11"/>
          </p:nvPr>
        </p:nvSpPr>
        <p:spPr bwMode="auto">
          <a:xfrm>
            <a:off x="3044825" y="63246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dirty="0">
                <a:latin typeface="Arial" charset="0"/>
              </a:rPr>
              <a:t>MGM / Adapted from EPEC</a:t>
            </a:r>
          </a:p>
        </p:txBody>
      </p:sp>
      <p:sp>
        <p:nvSpPr>
          <p:cNvPr id="45060" name="Slide Number Placeholder 3"/>
          <p:cNvSpPr>
            <a:spLocks noGrp="1"/>
          </p:cNvSpPr>
          <p:nvPr>
            <p:ph type="sldNum" sz="quarter" idx="12"/>
          </p:nvPr>
        </p:nvSpPr>
        <p:spPr bwMode="auto">
          <a:xfrm>
            <a:off x="6397625" y="5721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740A8370-E8EB-4C37-A72C-757B0CCA3C73}" type="slidenum">
              <a:rPr lang="en-US">
                <a:latin typeface="Arial" charset="0"/>
              </a:rPr>
              <a:pPr eaLnBrk="1" hangingPunct="1"/>
              <a:t>40</a:t>
            </a:fld>
            <a:endParaRPr lang="en-US">
              <a:latin typeface="Arial" charset="0"/>
            </a:endParaRPr>
          </a:p>
        </p:txBody>
      </p:sp>
      <p:sp>
        <p:nvSpPr>
          <p:cNvPr id="45061" name="Oval 3"/>
          <p:cNvSpPr>
            <a:spLocks noChangeArrowheads="1"/>
          </p:cNvSpPr>
          <p:nvPr/>
        </p:nvSpPr>
        <p:spPr bwMode="auto">
          <a:xfrm>
            <a:off x="3044825" y="1955800"/>
            <a:ext cx="2667000" cy="2667000"/>
          </a:xfrm>
          <a:prstGeom prst="ellipse">
            <a:avLst/>
          </a:prstGeom>
          <a:solidFill>
            <a:srgbClr val="DD6568"/>
          </a:solidFill>
          <a:ln w="9525">
            <a:solidFill>
              <a:schemeClr val="tx1"/>
            </a:solidFill>
            <a:round/>
            <a:headEnd/>
            <a:tailEnd/>
          </a:ln>
        </p:spPr>
        <p:txBody>
          <a:bodyPr wrap="none" anchor="ctr"/>
          <a:lstStyle/>
          <a:p>
            <a:pPr algn="ctr" eaLnBrk="0" hangingPunct="0"/>
            <a:r>
              <a:rPr lang="en-US" sz="3600" b="1" dirty="0">
                <a:latin typeface="+mn-lt"/>
              </a:rPr>
              <a:t>SUFFERING</a:t>
            </a:r>
            <a:endParaRPr lang="en-US" sz="3600" dirty="0">
              <a:latin typeface="+mn-lt"/>
            </a:endParaRPr>
          </a:p>
        </p:txBody>
      </p:sp>
      <p:sp>
        <p:nvSpPr>
          <p:cNvPr id="45062" name="Text Box 4"/>
          <p:cNvSpPr txBox="1">
            <a:spLocks noChangeArrowheads="1"/>
          </p:cNvSpPr>
          <p:nvPr/>
        </p:nvSpPr>
        <p:spPr bwMode="auto">
          <a:xfrm>
            <a:off x="762000" y="1752600"/>
            <a:ext cx="2541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b="1" dirty="0">
                <a:latin typeface="+mn-lt"/>
              </a:rPr>
              <a:t>Past experience</a:t>
            </a:r>
            <a:endParaRPr lang="en-US" sz="2400" dirty="0">
              <a:latin typeface="+mn-lt"/>
            </a:endParaRPr>
          </a:p>
        </p:txBody>
      </p:sp>
      <p:sp>
        <p:nvSpPr>
          <p:cNvPr id="45063" name="Text Box 5"/>
          <p:cNvSpPr txBox="1">
            <a:spLocks noChangeArrowheads="1"/>
          </p:cNvSpPr>
          <p:nvPr/>
        </p:nvSpPr>
        <p:spPr bwMode="auto">
          <a:xfrm>
            <a:off x="609600" y="4124980"/>
            <a:ext cx="2566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b="1" dirty="0">
                <a:latin typeface="+mn-lt"/>
              </a:rPr>
              <a:t>Family concerns</a:t>
            </a:r>
            <a:endParaRPr lang="en-US" sz="2400" dirty="0">
              <a:latin typeface="+mn-lt"/>
            </a:endParaRPr>
          </a:p>
        </p:txBody>
      </p:sp>
      <p:sp>
        <p:nvSpPr>
          <p:cNvPr id="45064" name="Text Box 6"/>
          <p:cNvSpPr txBox="1">
            <a:spLocks noChangeArrowheads="1"/>
          </p:cNvSpPr>
          <p:nvPr/>
        </p:nvSpPr>
        <p:spPr bwMode="auto">
          <a:xfrm>
            <a:off x="2209800" y="5420380"/>
            <a:ext cx="47090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b="1" dirty="0" smtClean="0">
                <a:latin typeface="+mn-lt"/>
              </a:rPr>
              <a:t>Losses - dignity</a:t>
            </a:r>
            <a:r>
              <a:rPr lang="en-US" sz="2800" b="1" dirty="0">
                <a:latin typeface="+mn-lt"/>
              </a:rPr>
              <a:t>, independence</a:t>
            </a:r>
            <a:endParaRPr lang="en-US" sz="2400" dirty="0">
              <a:latin typeface="+mn-lt"/>
            </a:endParaRPr>
          </a:p>
        </p:txBody>
      </p:sp>
      <p:sp>
        <p:nvSpPr>
          <p:cNvPr id="45065" name="Text Box 7"/>
          <p:cNvSpPr txBox="1">
            <a:spLocks noChangeArrowheads="1"/>
          </p:cNvSpPr>
          <p:nvPr/>
        </p:nvSpPr>
        <p:spPr bwMode="auto">
          <a:xfrm>
            <a:off x="6629400" y="1843087"/>
            <a:ext cx="1527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b="1" dirty="0">
                <a:latin typeface="+mn-lt"/>
              </a:rPr>
              <a:t>Finances</a:t>
            </a:r>
            <a:endParaRPr lang="en-US" sz="2400" dirty="0">
              <a:latin typeface="+mn-lt"/>
            </a:endParaRPr>
          </a:p>
        </p:txBody>
      </p:sp>
      <p:sp>
        <p:nvSpPr>
          <p:cNvPr id="45066" name="Text Box 8"/>
          <p:cNvSpPr txBox="1">
            <a:spLocks noChangeArrowheads="1"/>
          </p:cNvSpPr>
          <p:nvPr/>
        </p:nvSpPr>
        <p:spPr bwMode="auto">
          <a:xfrm>
            <a:off x="6702425" y="3886200"/>
            <a:ext cx="1831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b="1" dirty="0">
                <a:latin typeface="+mn-lt"/>
              </a:rPr>
              <a:t>Life events</a:t>
            </a:r>
            <a:endParaRPr lang="en-US" sz="2400" dirty="0">
              <a:latin typeface="+mn-lt"/>
            </a:endParaRPr>
          </a:p>
        </p:txBody>
      </p:sp>
      <p:sp>
        <p:nvSpPr>
          <p:cNvPr id="45067" name="Line 9"/>
          <p:cNvSpPr>
            <a:spLocks noChangeShapeType="1"/>
          </p:cNvSpPr>
          <p:nvPr/>
        </p:nvSpPr>
        <p:spPr bwMode="auto">
          <a:xfrm>
            <a:off x="2206625" y="2336800"/>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8" name="Line 10"/>
          <p:cNvSpPr>
            <a:spLocks noChangeShapeType="1"/>
          </p:cNvSpPr>
          <p:nvPr/>
        </p:nvSpPr>
        <p:spPr bwMode="auto">
          <a:xfrm flipV="1">
            <a:off x="4416425" y="4851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9" name="Line 11"/>
          <p:cNvSpPr>
            <a:spLocks noChangeShapeType="1"/>
          </p:cNvSpPr>
          <p:nvPr/>
        </p:nvSpPr>
        <p:spPr bwMode="auto">
          <a:xfrm flipH="1" flipV="1">
            <a:off x="5711825" y="3937000"/>
            <a:ext cx="914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0" name="Line 12"/>
          <p:cNvSpPr>
            <a:spLocks noChangeShapeType="1"/>
          </p:cNvSpPr>
          <p:nvPr/>
        </p:nvSpPr>
        <p:spPr bwMode="auto">
          <a:xfrm flipH="1">
            <a:off x="5711825" y="2413000"/>
            <a:ext cx="1143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1" name="Line 13"/>
          <p:cNvSpPr>
            <a:spLocks noChangeShapeType="1"/>
          </p:cNvSpPr>
          <p:nvPr/>
        </p:nvSpPr>
        <p:spPr bwMode="auto">
          <a:xfrm flipV="1">
            <a:off x="1825625" y="3556000"/>
            <a:ext cx="1066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Myths about pain </a:t>
            </a:r>
            <a:r>
              <a:rPr lang="en-US" b="1" dirty="0"/>
              <a:t>t</a:t>
            </a:r>
            <a:r>
              <a:rPr lang="en-US" b="1" dirty="0" smtClean="0"/>
              <a:t>reatment</a:t>
            </a:r>
            <a:endParaRPr lang="en-US" b="1" dirty="0"/>
          </a:p>
        </p:txBody>
      </p:sp>
      <p:sp>
        <p:nvSpPr>
          <p:cNvPr id="46083" name="Content Placeholder 4"/>
          <p:cNvSpPr>
            <a:spLocks noGrp="1"/>
          </p:cNvSpPr>
          <p:nvPr>
            <p:ph idx="1"/>
          </p:nvPr>
        </p:nvSpPr>
        <p:spPr>
          <a:xfrm>
            <a:off x="685800" y="1524000"/>
            <a:ext cx="8229600" cy="4525963"/>
          </a:xfrm>
        </p:spPr>
        <p:txBody>
          <a:bodyPr/>
          <a:lstStyle/>
          <a:p>
            <a:r>
              <a:rPr lang="en-US" dirty="0" smtClean="0"/>
              <a:t>Save the “good stuff” for “the end.”</a:t>
            </a:r>
          </a:p>
          <a:p>
            <a:r>
              <a:rPr lang="en-US" dirty="0" smtClean="0"/>
              <a:t>Take medication only when in severe pain.</a:t>
            </a:r>
          </a:p>
          <a:p>
            <a:r>
              <a:rPr lang="en-US" dirty="0" smtClean="0"/>
              <a:t>Cancer patients always have uncontrollable pain.</a:t>
            </a:r>
          </a:p>
          <a:p>
            <a:r>
              <a:rPr lang="en-US" dirty="0" smtClean="0"/>
              <a:t>Never give opioids to patients with heart or respiratory failure.</a:t>
            </a:r>
          </a:p>
          <a:p>
            <a:r>
              <a:rPr lang="en-US" dirty="0" smtClean="0"/>
              <a:t>Opioids make you deteriorate faster. </a:t>
            </a:r>
          </a:p>
          <a:p>
            <a:r>
              <a:rPr lang="en-US" dirty="0" smtClean="0"/>
              <a:t>Taking opioids will make you an addict.</a:t>
            </a:r>
          </a:p>
        </p:txBody>
      </p:sp>
      <p:sp>
        <p:nvSpPr>
          <p:cNvPr id="3" name="Footer Placeholder 2"/>
          <p:cNvSpPr>
            <a:spLocks noGrp="1"/>
          </p:cNvSpPr>
          <p:nvPr>
            <p:ph type="ftr" sz="quarter" idx="11"/>
          </p:nvPr>
        </p:nvSpPr>
        <p:spPr/>
        <p:txBody>
          <a:bodyPr/>
          <a:lstStyle/>
          <a:p>
            <a:pPr>
              <a:defRPr/>
            </a:pPr>
            <a:r>
              <a:rPr lang="en-US"/>
              <a:t>MGM / Adapted from EPEC</a:t>
            </a:r>
          </a:p>
        </p:txBody>
      </p:sp>
      <p:sp>
        <p:nvSpPr>
          <p:cNvPr id="4" name="Slide Number Placeholder 3"/>
          <p:cNvSpPr>
            <a:spLocks noGrp="1"/>
          </p:cNvSpPr>
          <p:nvPr>
            <p:ph type="sldNum" sz="quarter" idx="12"/>
          </p:nvPr>
        </p:nvSpPr>
        <p:spPr/>
        <p:txBody>
          <a:bodyPr/>
          <a:lstStyle/>
          <a:p>
            <a:pPr>
              <a:defRPr/>
            </a:pPr>
            <a:fld id="{1660CAA1-44B5-4CE4-B1D3-D1BB754EBED5}" type="slidenum">
              <a:rPr lang="en-US"/>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rrowheads="1"/>
          </p:cNvSpPr>
          <p:nvPr>
            <p:ph type="title"/>
          </p:nvPr>
        </p:nvSpPr>
        <p:spPr/>
        <p:txBody>
          <a:bodyPr/>
          <a:lstStyle/>
          <a:p>
            <a:pPr fontAlgn="auto">
              <a:spcAft>
                <a:spcPts val="0"/>
              </a:spcAft>
              <a:defRPr/>
            </a:pPr>
            <a:r>
              <a:rPr lang="en-US" b="1" dirty="0" smtClean="0"/>
              <a:t>Myth-busting </a:t>
            </a:r>
            <a:r>
              <a:rPr lang="en-US" b="1" dirty="0" smtClean="0"/>
              <a:t>opioid therapy</a:t>
            </a:r>
            <a:endParaRPr lang="en-US" b="1" dirty="0" smtClean="0"/>
          </a:p>
        </p:txBody>
      </p:sp>
      <p:sp>
        <p:nvSpPr>
          <p:cNvPr id="47107" name="Rectangle 3"/>
          <p:cNvSpPr>
            <a:spLocks noGrp="1" noChangeArrowheads="1"/>
          </p:cNvSpPr>
          <p:nvPr>
            <p:ph idx="1"/>
          </p:nvPr>
        </p:nvSpPr>
        <p:spPr/>
        <p:txBody>
          <a:bodyPr>
            <a:normAutofit lnSpcReduction="10000"/>
          </a:bodyPr>
          <a:lstStyle/>
          <a:p>
            <a:r>
              <a:rPr lang="en-US" dirty="0" smtClean="0"/>
              <a:t>Don’t defer effective pain treatment</a:t>
            </a:r>
          </a:p>
          <a:p>
            <a:pPr lvl="1"/>
            <a:r>
              <a:rPr lang="en-US" dirty="0" smtClean="0"/>
              <a:t>Treat pain early</a:t>
            </a:r>
          </a:p>
          <a:p>
            <a:pPr lvl="1"/>
            <a:r>
              <a:rPr lang="en-US" dirty="0" smtClean="0"/>
              <a:t>Unmanaged pain </a:t>
            </a:r>
            <a:r>
              <a:rPr lang="en-US" dirty="0" smtClean="0">
                <a:sym typeface="Symbol" pitchFamily="18" charset="2"/>
              </a:rPr>
              <a:t></a:t>
            </a:r>
            <a:r>
              <a:rPr lang="en-US" dirty="0" smtClean="0"/>
              <a:t> nervous system </a:t>
            </a:r>
            <a:r>
              <a:rPr lang="en-US" dirty="0" smtClean="0"/>
              <a:t>changes and can result in permanent </a:t>
            </a:r>
            <a:r>
              <a:rPr lang="en-US" dirty="0" smtClean="0"/>
              <a:t>damage, amplified pain</a:t>
            </a:r>
          </a:p>
          <a:p>
            <a:pPr>
              <a:spcBef>
                <a:spcPct val="50000"/>
              </a:spcBef>
            </a:pPr>
            <a:r>
              <a:rPr lang="en-US" dirty="0" smtClean="0"/>
              <a:t>Early treatment is associated with less drug use</a:t>
            </a:r>
          </a:p>
          <a:p>
            <a:pPr>
              <a:spcBef>
                <a:spcPct val="50000"/>
              </a:spcBef>
            </a:pPr>
            <a:r>
              <a:rPr lang="en-US" dirty="0" smtClean="0"/>
              <a:t>Addiction is very rare in dying patients</a:t>
            </a:r>
          </a:p>
          <a:p>
            <a:pPr>
              <a:spcBef>
                <a:spcPct val="50000"/>
              </a:spcBef>
            </a:pPr>
            <a:r>
              <a:rPr lang="en-US" dirty="0" smtClean="0"/>
              <a:t>Overdose is rare</a:t>
            </a:r>
          </a:p>
          <a:p>
            <a:pPr lvl="1">
              <a:buFont typeface="Wingdings" pitchFamily="2" charset="2"/>
              <a:buNone/>
            </a:pPr>
            <a:endParaRPr lang="en-US" sz="3200" dirty="0" smtClean="0"/>
          </a:p>
          <a:p>
            <a:pPr>
              <a:buFont typeface="Wingdings" pitchFamily="2" charset="2"/>
              <a:buNone/>
            </a:pPr>
            <a:endParaRPr lang="en-US" dirty="0" smtClean="0"/>
          </a:p>
        </p:txBody>
      </p:sp>
      <p:sp>
        <p:nvSpPr>
          <p:cNvPr id="4710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471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5DFFD912-49EE-42AE-9073-38B2B95451ED}" type="slidenum">
              <a:rPr lang="en-US">
                <a:latin typeface="Arial" charset="0"/>
              </a:rPr>
              <a:pPr eaLnBrk="1" hangingPunct="1"/>
              <a:t>42</a:t>
            </a:fld>
            <a:endParaRPr lang="en-US">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rrowheads="1"/>
          </p:cNvSpPr>
          <p:nvPr>
            <p:ph type="title"/>
          </p:nvPr>
        </p:nvSpPr>
        <p:spPr/>
        <p:txBody>
          <a:bodyPr/>
          <a:lstStyle/>
          <a:p>
            <a:pPr fontAlgn="auto">
              <a:spcAft>
                <a:spcPts val="0"/>
              </a:spcAft>
              <a:defRPr/>
            </a:pPr>
            <a:r>
              <a:rPr lang="en-US" b="1" dirty="0" smtClean="0"/>
              <a:t>Double effect</a:t>
            </a:r>
          </a:p>
        </p:txBody>
      </p:sp>
      <p:sp>
        <p:nvSpPr>
          <p:cNvPr id="38915" name="Rectangle 3"/>
          <p:cNvSpPr>
            <a:spLocks noGrp="1" noChangeArrowheads="1"/>
          </p:cNvSpPr>
          <p:nvPr>
            <p:ph idx="1"/>
          </p:nvPr>
        </p:nvSpPr>
        <p:spPr>
          <a:xfrm>
            <a:off x="457200" y="1600200"/>
            <a:ext cx="8229600" cy="3962400"/>
          </a:xfrm>
        </p:spPr>
        <p:txBody>
          <a:bodyPr/>
          <a:lstStyle/>
          <a:p>
            <a:pPr>
              <a:spcBef>
                <a:spcPts val="1800"/>
              </a:spcBef>
            </a:pPr>
            <a:r>
              <a:rPr lang="en-US" dirty="0" smtClean="0"/>
              <a:t>Provision of adequate symptom relief that unintentionally hastens death</a:t>
            </a:r>
          </a:p>
          <a:p>
            <a:pPr>
              <a:spcBef>
                <a:spcPts val="1800"/>
              </a:spcBef>
            </a:pPr>
            <a:r>
              <a:rPr lang="en-US" dirty="0" smtClean="0"/>
              <a:t>Primary outcome (relief of suffering) vs. potential, secondary effect (earlier death)</a:t>
            </a:r>
          </a:p>
          <a:p>
            <a:pPr>
              <a:spcBef>
                <a:spcPts val="1800"/>
              </a:spcBef>
            </a:pPr>
            <a:r>
              <a:rPr lang="en-US" dirty="0" smtClean="0"/>
              <a:t>The </a:t>
            </a:r>
            <a:r>
              <a:rPr lang="en-US" i="1" dirty="0" smtClean="0"/>
              <a:t>intention</a:t>
            </a:r>
            <a:r>
              <a:rPr lang="en-US" dirty="0" smtClean="0"/>
              <a:t> is to relieve pain and suffering</a:t>
            </a:r>
          </a:p>
          <a:p>
            <a:pPr>
              <a:spcBef>
                <a:spcPts val="1800"/>
              </a:spcBef>
            </a:pPr>
            <a:r>
              <a:rPr lang="en-US" dirty="0" smtClean="0"/>
              <a:t>Ethically and legally defined and accepted</a:t>
            </a:r>
          </a:p>
        </p:txBody>
      </p:sp>
      <p:sp>
        <p:nvSpPr>
          <p:cNvPr id="3891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389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A0235A9F-4AD8-4102-AB6F-F52859FDD28C}" type="slidenum">
              <a:rPr lang="en-US">
                <a:latin typeface="Arial" charset="0"/>
              </a:rPr>
              <a:pPr eaLnBrk="1" hangingPunct="1"/>
              <a:t>43</a:t>
            </a:fld>
            <a:endParaRPr lang="en-US">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Tolerance</a:t>
            </a:r>
            <a:r>
              <a:rPr lang="en-US" b="1" dirty="0"/>
              <a:t> </a:t>
            </a:r>
            <a:r>
              <a:rPr lang="en-US" b="1" dirty="0" smtClean="0"/>
              <a:t>and dependence</a:t>
            </a:r>
            <a:endParaRPr lang="en-US" b="1" dirty="0"/>
          </a:p>
        </p:txBody>
      </p:sp>
      <p:sp>
        <p:nvSpPr>
          <p:cNvPr id="3" name="Content Placeholder 2"/>
          <p:cNvSpPr>
            <a:spLocks noGrp="1"/>
          </p:cNvSpPr>
          <p:nvPr>
            <p:ph idx="1"/>
          </p:nvPr>
        </p:nvSpPr>
        <p:spPr>
          <a:xfrm>
            <a:off x="457200" y="1524000"/>
            <a:ext cx="8229600" cy="4525963"/>
          </a:xfrm>
        </p:spPr>
        <p:txBody>
          <a:bodyPr>
            <a:normAutofit/>
          </a:bodyPr>
          <a:lstStyle/>
          <a:p>
            <a:pPr marL="137160" indent="0" fontAlgn="auto">
              <a:spcAft>
                <a:spcPts val="0"/>
              </a:spcAft>
              <a:buClr>
                <a:schemeClr val="tx1">
                  <a:shade val="95000"/>
                </a:schemeClr>
              </a:buClr>
              <a:buNone/>
              <a:defRPr/>
            </a:pPr>
            <a:r>
              <a:rPr lang="en-US" i="1" dirty="0" smtClean="0"/>
              <a:t>Tolerance:</a:t>
            </a:r>
            <a:r>
              <a:rPr lang="en-US" dirty="0" smtClean="0"/>
              <a:t> </a:t>
            </a:r>
            <a:r>
              <a:rPr lang="en-US" dirty="0"/>
              <a:t>With time, an increased dose is needed to experience the same effect</a:t>
            </a:r>
          </a:p>
          <a:p>
            <a:pPr marL="1041400" lvl="1" indent="-292100" fontAlgn="auto">
              <a:spcBef>
                <a:spcPct val="40000"/>
              </a:spcBef>
              <a:spcAft>
                <a:spcPts val="0"/>
              </a:spcAft>
              <a:buFont typeface="Arial" panose="020B0604020202020204" pitchFamily="34" charset="0"/>
              <a:buChar char="•"/>
              <a:defRPr/>
            </a:pPr>
            <a:r>
              <a:rPr lang="en-US" dirty="0"/>
              <a:t>This is complicated in cancer patients </a:t>
            </a:r>
            <a:r>
              <a:rPr lang="en-US" dirty="0" smtClean="0"/>
              <a:t>as the </a:t>
            </a:r>
            <a:r>
              <a:rPr lang="en-US" dirty="0"/>
              <a:t>need for medication also increases as the disease </a:t>
            </a:r>
            <a:r>
              <a:rPr lang="en-US" dirty="0" smtClean="0"/>
              <a:t>progresses</a:t>
            </a:r>
          </a:p>
          <a:p>
            <a:pPr marL="137160" indent="0" fontAlgn="auto">
              <a:spcBef>
                <a:spcPct val="40000"/>
              </a:spcBef>
              <a:spcAft>
                <a:spcPts val="0"/>
              </a:spcAft>
              <a:buClr>
                <a:schemeClr val="tx1">
                  <a:shade val="95000"/>
                </a:schemeClr>
              </a:buClr>
              <a:buNone/>
              <a:defRPr/>
            </a:pPr>
            <a:r>
              <a:rPr lang="en-US" i="1" dirty="0" smtClean="0"/>
              <a:t>Dependence: </a:t>
            </a:r>
            <a:r>
              <a:rPr lang="en-US" dirty="0"/>
              <a:t>The appearance of withdrawal symptoms when the drug is </a:t>
            </a:r>
            <a:r>
              <a:rPr lang="en-US" dirty="0" smtClean="0"/>
              <a:t>discontinued</a:t>
            </a:r>
          </a:p>
          <a:p>
            <a:pPr marL="1042416" lvl="1" indent="-457200" fontAlgn="auto">
              <a:spcBef>
                <a:spcPct val="40000"/>
              </a:spcBef>
              <a:spcAft>
                <a:spcPts val="0"/>
              </a:spcAft>
              <a:buFont typeface="Arial" panose="020B0604020202020204" pitchFamily="34" charset="0"/>
              <a:buChar char="•"/>
              <a:defRPr/>
            </a:pPr>
            <a:r>
              <a:rPr lang="en-US" dirty="0" smtClean="0"/>
              <a:t>Agitation, cramps, insomnia</a:t>
            </a:r>
            <a:endParaRPr lang="en-US" dirty="0"/>
          </a:p>
          <a:p>
            <a:pPr marL="548640" indent="-411480" fontAlgn="auto">
              <a:spcBef>
                <a:spcPct val="40000"/>
              </a:spcBef>
              <a:spcAft>
                <a:spcPts val="0"/>
              </a:spcAft>
              <a:buClr>
                <a:schemeClr val="tx1">
                  <a:shade val="95000"/>
                </a:schemeClr>
              </a:buClr>
              <a:buFont typeface="Wingdings 2"/>
              <a:buChar char=""/>
              <a:defRPr/>
            </a:pPr>
            <a:endParaRPr lang="en-US" dirty="0"/>
          </a:p>
          <a:p>
            <a:pPr marL="548640" indent="-411480" fontAlgn="auto">
              <a:spcAft>
                <a:spcPts val="0"/>
              </a:spcAft>
              <a:buClr>
                <a:schemeClr val="tx1">
                  <a:shade val="95000"/>
                </a:schemeClr>
              </a:buClr>
              <a:buFont typeface="Wingdings 2"/>
              <a:buChar char=""/>
              <a:defRPr/>
            </a:pPr>
            <a:endParaRPr lang="en-US" dirty="0"/>
          </a:p>
        </p:txBody>
      </p:sp>
      <p:sp>
        <p:nvSpPr>
          <p:cNvPr id="4" name="Footer Placeholder 3"/>
          <p:cNvSpPr>
            <a:spLocks noGrp="1"/>
          </p:cNvSpPr>
          <p:nvPr>
            <p:ph type="ftr" sz="quarter" idx="11"/>
          </p:nvPr>
        </p:nvSpPr>
        <p:spPr/>
        <p:txBody>
          <a:bodyPr/>
          <a:lstStyle/>
          <a:p>
            <a:pPr>
              <a:defRPr/>
            </a:pPr>
            <a:r>
              <a:rPr lang="en-US"/>
              <a:t>MGM / Adapted from EPEC</a:t>
            </a:r>
          </a:p>
        </p:txBody>
      </p:sp>
      <p:sp>
        <p:nvSpPr>
          <p:cNvPr id="5" name="Slide Number Placeholder 4"/>
          <p:cNvSpPr>
            <a:spLocks noGrp="1"/>
          </p:cNvSpPr>
          <p:nvPr>
            <p:ph type="sldNum" sz="quarter" idx="12"/>
          </p:nvPr>
        </p:nvSpPr>
        <p:spPr/>
        <p:txBody>
          <a:bodyPr/>
          <a:lstStyle/>
          <a:p>
            <a:pPr>
              <a:defRPr/>
            </a:pPr>
            <a:fld id="{E2439AB0-C601-4697-9A54-23E6A72B03E0}" type="slidenum">
              <a:rPr lang="en-US"/>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p:txBody>
          <a:bodyPr/>
          <a:lstStyle/>
          <a:p>
            <a:pPr fontAlgn="auto">
              <a:spcAft>
                <a:spcPts val="0"/>
              </a:spcAft>
              <a:defRPr/>
            </a:pPr>
            <a:r>
              <a:rPr lang="en-US" b="1" dirty="0" smtClean="0"/>
              <a:t>Addiction</a:t>
            </a:r>
          </a:p>
        </p:txBody>
      </p:sp>
      <p:sp>
        <p:nvSpPr>
          <p:cNvPr id="49155" name="Rectangle 3"/>
          <p:cNvSpPr>
            <a:spLocks noGrp="1" noChangeArrowheads="1"/>
          </p:cNvSpPr>
          <p:nvPr>
            <p:ph idx="1"/>
          </p:nvPr>
        </p:nvSpPr>
        <p:spPr>
          <a:xfrm>
            <a:off x="609600" y="1447800"/>
            <a:ext cx="8001000" cy="4495800"/>
          </a:xfrm>
        </p:spPr>
        <p:txBody>
          <a:bodyPr/>
          <a:lstStyle/>
          <a:p>
            <a:pPr>
              <a:lnSpc>
                <a:spcPct val="90000"/>
              </a:lnSpc>
            </a:pPr>
            <a:r>
              <a:rPr lang="en-US" dirty="0" smtClean="0"/>
              <a:t>A psychological disorder, not a physical one</a:t>
            </a:r>
          </a:p>
          <a:p>
            <a:pPr>
              <a:lnSpc>
                <a:spcPct val="90000"/>
              </a:lnSpc>
              <a:spcBef>
                <a:spcPts val="1800"/>
              </a:spcBef>
            </a:pPr>
            <a:r>
              <a:rPr lang="en-US" dirty="0" smtClean="0"/>
              <a:t>Associated with maladaptive behaviors: </a:t>
            </a:r>
          </a:p>
          <a:p>
            <a:pPr lvl="1">
              <a:lnSpc>
                <a:spcPct val="90000"/>
              </a:lnSpc>
              <a:spcBef>
                <a:spcPct val="40000"/>
              </a:spcBef>
              <a:buFont typeface="Calibri" panose="020F0502020204030204" pitchFamily="34" charset="0"/>
              <a:buChar char="–"/>
            </a:pPr>
            <a:r>
              <a:rPr lang="en-US" dirty="0" smtClean="0"/>
              <a:t>Obsession with obtaining the drug</a:t>
            </a:r>
          </a:p>
          <a:p>
            <a:pPr lvl="1">
              <a:lnSpc>
                <a:spcPct val="90000"/>
              </a:lnSpc>
              <a:spcBef>
                <a:spcPct val="40000"/>
              </a:spcBef>
              <a:buFont typeface="Calibri" panose="020F0502020204030204" pitchFamily="34" charset="0"/>
              <a:buChar char="–"/>
            </a:pPr>
            <a:r>
              <a:rPr lang="en-US" dirty="0" smtClean="0"/>
              <a:t>Personal and/or legal problems</a:t>
            </a:r>
          </a:p>
          <a:p>
            <a:pPr lvl="1">
              <a:lnSpc>
                <a:spcPct val="90000"/>
              </a:lnSpc>
              <a:spcBef>
                <a:spcPct val="40000"/>
              </a:spcBef>
              <a:buFont typeface="Calibri" panose="020F0502020204030204" pitchFamily="34" charset="0"/>
              <a:buChar char="–"/>
            </a:pPr>
            <a:r>
              <a:rPr lang="en-US" dirty="0" smtClean="0"/>
              <a:t>No improvement in quality of life with drug</a:t>
            </a:r>
          </a:p>
          <a:p>
            <a:pPr>
              <a:lnSpc>
                <a:spcPct val="90000"/>
              </a:lnSpc>
              <a:spcBef>
                <a:spcPts val="1800"/>
              </a:spcBef>
            </a:pPr>
            <a:r>
              <a:rPr lang="en-US" dirty="0" smtClean="0"/>
              <a:t>Extremely rare among dying patients</a:t>
            </a:r>
          </a:p>
        </p:txBody>
      </p:sp>
      <p:sp>
        <p:nvSpPr>
          <p:cNvPr id="4915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2FAE559F-41DD-496C-9D9B-6D5084652698}" type="slidenum">
              <a:rPr lang="en-US">
                <a:latin typeface="Arial" charset="0"/>
              </a:rPr>
              <a:pPr eaLnBrk="1" hangingPunct="1"/>
              <a:t>45</a:t>
            </a:fld>
            <a:endParaRPr lang="en-US">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rrowheads="1"/>
          </p:cNvSpPr>
          <p:nvPr>
            <p:ph type="title"/>
          </p:nvPr>
        </p:nvSpPr>
        <p:spPr/>
        <p:txBody>
          <a:bodyPr>
            <a:noAutofit/>
          </a:bodyPr>
          <a:lstStyle/>
          <a:p>
            <a:pPr fontAlgn="auto">
              <a:spcAft>
                <a:spcPts val="0"/>
              </a:spcAft>
              <a:defRPr/>
            </a:pPr>
            <a:r>
              <a:rPr lang="en-US" b="1" dirty="0" smtClean="0"/>
              <a:t>Role of faith leaders </a:t>
            </a:r>
            <a:br>
              <a:rPr lang="en-US" b="1" dirty="0" smtClean="0"/>
            </a:br>
            <a:r>
              <a:rPr lang="en-US" b="1" dirty="0" smtClean="0"/>
              <a:t>in addressing goals &amp; pain</a:t>
            </a:r>
          </a:p>
        </p:txBody>
      </p:sp>
      <p:sp>
        <p:nvSpPr>
          <p:cNvPr id="310275" name="Rectangle 3"/>
          <p:cNvSpPr>
            <a:spLocks noGrp="1" noChangeArrowheads="1"/>
          </p:cNvSpPr>
          <p:nvPr>
            <p:ph idx="1"/>
          </p:nvPr>
        </p:nvSpPr>
        <p:spPr>
          <a:xfrm>
            <a:off x="228600" y="1905000"/>
            <a:ext cx="8229600" cy="4343400"/>
          </a:xfrm>
        </p:spPr>
        <p:txBody>
          <a:bodyPr>
            <a:normAutofit fontScale="92500" lnSpcReduction="10000"/>
          </a:bodyPr>
          <a:lstStyle/>
          <a:p>
            <a:pPr marL="593725" indent="-250825" fontAlgn="auto">
              <a:spcAft>
                <a:spcPts val="0"/>
              </a:spcAft>
              <a:buClr>
                <a:schemeClr val="tx1">
                  <a:shade val="95000"/>
                </a:schemeClr>
              </a:buClr>
              <a:defRPr/>
            </a:pPr>
            <a:r>
              <a:rPr lang="en-US" sz="3000" dirty="0" smtClean="0"/>
              <a:t>People listen to you differently than physicians</a:t>
            </a:r>
          </a:p>
          <a:p>
            <a:pPr marL="1485900" lvl="1" indent="-457200" fontAlgn="auto">
              <a:spcAft>
                <a:spcPts val="0"/>
              </a:spcAft>
              <a:buFont typeface="Calibri" panose="020F0502020204030204" pitchFamily="34" charset="0"/>
              <a:buChar char="–"/>
              <a:defRPr/>
            </a:pPr>
            <a:r>
              <a:rPr lang="en-US" dirty="0" smtClean="0"/>
              <a:t>It is safe to share with you</a:t>
            </a:r>
          </a:p>
          <a:p>
            <a:pPr marL="1485900" lvl="1" indent="-457200" fontAlgn="auto">
              <a:spcAft>
                <a:spcPts val="0"/>
              </a:spcAft>
              <a:buFont typeface="Calibri" panose="020F0502020204030204" pitchFamily="34" charset="0"/>
              <a:buChar char="–"/>
              <a:defRPr/>
            </a:pPr>
            <a:r>
              <a:rPr lang="en-US" dirty="0" smtClean="0"/>
              <a:t>You bring a broad and deep perspective</a:t>
            </a:r>
          </a:p>
          <a:p>
            <a:pPr marL="1485900" lvl="1" indent="-457200" fontAlgn="auto">
              <a:spcAft>
                <a:spcPts val="0"/>
              </a:spcAft>
              <a:buFont typeface="Calibri" panose="020F0502020204030204" pitchFamily="34" charset="0"/>
              <a:buChar char="–"/>
              <a:defRPr/>
            </a:pPr>
            <a:r>
              <a:rPr lang="en-US" dirty="0" smtClean="0"/>
              <a:t>Different time constraints </a:t>
            </a:r>
          </a:p>
          <a:p>
            <a:pPr marL="593725" indent="-250825" fontAlgn="auto">
              <a:spcBef>
                <a:spcPts val="1200"/>
              </a:spcBef>
              <a:spcAft>
                <a:spcPts val="1200"/>
              </a:spcAft>
              <a:buClr>
                <a:schemeClr val="tx1">
                  <a:shade val="95000"/>
                </a:schemeClr>
              </a:buClr>
              <a:defRPr/>
            </a:pPr>
            <a:r>
              <a:rPr lang="en-US" sz="3000" dirty="0" smtClean="0"/>
              <a:t>Provide another “rational” voice in difficult times</a:t>
            </a:r>
          </a:p>
          <a:p>
            <a:pPr marL="593725" indent="-250825" fontAlgn="auto">
              <a:spcAft>
                <a:spcPts val="0"/>
              </a:spcAft>
              <a:buClr>
                <a:schemeClr val="tx1">
                  <a:shade val="95000"/>
                </a:schemeClr>
              </a:buClr>
              <a:defRPr/>
            </a:pPr>
            <a:r>
              <a:rPr lang="en-US" sz="3000" dirty="0" smtClean="0"/>
              <a:t>Suggestions </a:t>
            </a:r>
          </a:p>
          <a:p>
            <a:pPr marL="1485900" lvl="1" indent="-457200" fontAlgn="auto">
              <a:spcAft>
                <a:spcPts val="0"/>
              </a:spcAft>
              <a:buFont typeface="Calibri" panose="020F0502020204030204" pitchFamily="34" charset="0"/>
              <a:buChar char="–"/>
              <a:defRPr/>
            </a:pPr>
            <a:r>
              <a:rPr lang="en-US" dirty="0" smtClean="0"/>
              <a:t>Show up—don’t always wait to be invited</a:t>
            </a:r>
          </a:p>
          <a:p>
            <a:pPr marL="1485900" lvl="1" indent="-457200" fontAlgn="auto">
              <a:spcAft>
                <a:spcPts val="0"/>
              </a:spcAft>
              <a:buFont typeface="Calibri" panose="020F0502020204030204" pitchFamily="34" charset="0"/>
              <a:buChar char="–"/>
              <a:defRPr/>
            </a:pPr>
            <a:r>
              <a:rPr lang="en-US" dirty="0" smtClean="0"/>
              <a:t>Educate patients, families, &amp; physicians</a:t>
            </a:r>
          </a:p>
          <a:p>
            <a:pPr marL="1485900" lvl="1" indent="-457200" fontAlgn="auto">
              <a:spcAft>
                <a:spcPts val="0"/>
              </a:spcAft>
              <a:buFont typeface="Calibri" panose="020F0502020204030204" pitchFamily="34" charset="0"/>
              <a:buChar char="–"/>
              <a:defRPr/>
            </a:pPr>
            <a:r>
              <a:rPr lang="en-US" dirty="0" smtClean="0"/>
              <a:t>Participate in care plan meetings and discussions</a:t>
            </a:r>
          </a:p>
        </p:txBody>
      </p:sp>
      <p:sp>
        <p:nvSpPr>
          <p:cNvPr id="5018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501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61309A04-D112-4A5C-9D8B-C1A5ADDC9351}" type="slidenum">
              <a:rPr lang="en-US">
                <a:latin typeface="Arial" charset="0"/>
              </a:rPr>
              <a:pPr eaLnBrk="1" hangingPunct="1"/>
              <a:t>46</a:t>
            </a:fld>
            <a:endParaRPr lang="en-US">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a:xfrm>
            <a:off x="0" y="304800"/>
            <a:ext cx="9144000" cy="1462088"/>
          </a:xfrm>
        </p:spPr>
        <p:txBody>
          <a:bodyPr/>
          <a:lstStyle/>
          <a:p>
            <a:pPr fontAlgn="auto">
              <a:spcAft>
                <a:spcPts val="0"/>
              </a:spcAft>
              <a:defRPr/>
            </a:pPr>
            <a:r>
              <a:rPr lang="en-US" b="1" dirty="0" smtClean="0"/>
              <a:t>A good </a:t>
            </a:r>
            <a:r>
              <a:rPr lang="en-US" b="1" dirty="0"/>
              <a:t>d</a:t>
            </a:r>
            <a:r>
              <a:rPr lang="en-US" b="1" dirty="0" smtClean="0"/>
              <a:t>eath</a:t>
            </a:r>
            <a:endParaRPr lang="en-US" b="1" dirty="0" smtClean="0">
              <a:solidFill>
                <a:schemeClr val="tx1"/>
              </a:solidFill>
            </a:endParaRPr>
          </a:p>
        </p:txBody>
      </p:sp>
      <p:sp>
        <p:nvSpPr>
          <p:cNvPr id="51203" name="Rectangle 3"/>
          <p:cNvSpPr>
            <a:spLocks noGrp="1" noChangeArrowheads="1"/>
          </p:cNvSpPr>
          <p:nvPr>
            <p:ph idx="1"/>
          </p:nvPr>
        </p:nvSpPr>
        <p:spPr>
          <a:xfrm>
            <a:off x="762000" y="1828800"/>
            <a:ext cx="7772400" cy="4114800"/>
          </a:xfrm>
        </p:spPr>
        <p:txBody>
          <a:bodyPr/>
          <a:lstStyle/>
          <a:p>
            <a:r>
              <a:rPr lang="en-US" dirty="0" smtClean="0"/>
              <a:t>Death is the closing of a human life, not merely a medical event</a:t>
            </a:r>
          </a:p>
          <a:p>
            <a:pPr>
              <a:spcBef>
                <a:spcPct val="40000"/>
              </a:spcBef>
            </a:pPr>
            <a:r>
              <a:rPr lang="en-US" dirty="0" smtClean="0"/>
              <a:t>Comfort and dignity can be optimized until life ends</a:t>
            </a:r>
          </a:p>
          <a:p>
            <a:pPr>
              <a:spcBef>
                <a:spcPct val="40000"/>
              </a:spcBef>
            </a:pPr>
            <a:r>
              <a:rPr lang="en-US" dirty="0" smtClean="0"/>
              <a:t>Peace, reconciliation, fulfillment and transcendence can have ample expression for patient and family…</a:t>
            </a:r>
          </a:p>
        </p:txBody>
      </p:sp>
      <p:sp>
        <p:nvSpPr>
          <p:cNvPr id="5120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512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4394592F-9556-4963-B68C-9ADA453CDE58}" type="slidenum">
              <a:rPr lang="en-US">
                <a:latin typeface="Arial" charset="0"/>
              </a:rPr>
              <a:pPr eaLnBrk="1" hangingPunct="1"/>
              <a:t>47</a:t>
            </a:fld>
            <a:endParaRPr lang="en-US">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rrowheads="1"/>
          </p:cNvSpPr>
          <p:nvPr>
            <p:ph type="title"/>
          </p:nvPr>
        </p:nvSpPr>
        <p:spPr>
          <a:xfrm>
            <a:off x="304800" y="838200"/>
            <a:ext cx="8610600" cy="914400"/>
          </a:xfrm>
        </p:spPr>
        <p:txBody>
          <a:bodyPr>
            <a:normAutofit/>
          </a:bodyPr>
          <a:lstStyle/>
          <a:p>
            <a:pPr fontAlgn="auto">
              <a:spcAft>
                <a:spcPts val="0"/>
              </a:spcAft>
              <a:defRPr/>
            </a:pPr>
            <a:r>
              <a:rPr lang="en-US" b="1" dirty="0" smtClean="0"/>
              <a:t>A good </a:t>
            </a:r>
            <a:r>
              <a:rPr lang="en-US" b="1" dirty="0"/>
              <a:t>d</a:t>
            </a:r>
            <a:r>
              <a:rPr lang="en-US" b="1" dirty="0" smtClean="0"/>
              <a:t>eath</a:t>
            </a:r>
          </a:p>
        </p:txBody>
      </p:sp>
      <p:sp>
        <p:nvSpPr>
          <p:cNvPr id="52227" name="Rectangle 3"/>
          <p:cNvSpPr>
            <a:spLocks noGrp="1" noChangeArrowheads="1"/>
          </p:cNvSpPr>
          <p:nvPr>
            <p:ph idx="1"/>
          </p:nvPr>
        </p:nvSpPr>
        <p:spPr>
          <a:xfrm>
            <a:off x="609600" y="2362200"/>
            <a:ext cx="7772400" cy="2667000"/>
          </a:xfrm>
        </p:spPr>
        <p:txBody>
          <a:bodyPr/>
          <a:lstStyle/>
          <a:p>
            <a:r>
              <a:rPr lang="en-US" smtClean="0"/>
              <a:t>Unlikely to happen without the support of an entire community (not only health professionals), and…</a:t>
            </a:r>
          </a:p>
          <a:p>
            <a:pPr>
              <a:spcBef>
                <a:spcPct val="40000"/>
              </a:spcBef>
            </a:pPr>
            <a:r>
              <a:rPr lang="en-US" smtClean="0"/>
              <a:t>Unlikely to happen by accident. </a:t>
            </a:r>
          </a:p>
        </p:txBody>
      </p:sp>
      <p:sp>
        <p:nvSpPr>
          <p:cNvPr id="5222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5222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3DA09B1D-0FFB-40F6-8A7E-011669D8E1D0}" type="slidenum">
              <a:rPr lang="en-US">
                <a:latin typeface="Arial" charset="0"/>
              </a:rPr>
              <a:pPr eaLnBrk="1" hangingPunct="1"/>
              <a:t>48</a:t>
            </a:fld>
            <a:endParaRPr lang="en-US">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571500"/>
            <a:ext cx="8229600" cy="952500"/>
          </a:xfrm>
        </p:spPr>
        <p:txBody>
          <a:bodyPr>
            <a:noAutofit/>
          </a:bodyPr>
          <a:lstStyle/>
          <a:p>
            <a:pPr fontAlgn="auto">
              <a:spcAft>
                <a:spcPts val="0"/>
              </a:spcAft>
              <a:defRPr/>
            </a:pPr>
            <a:r>
              <a:rPr lang="en-US" b="1" dirty="0" smtClean="0"/>
              <a:t>Medicine’s and society’s shift </a:t>
            </a:r>
            <a:br>
              <a:rPr lang="en-US" b="1" dirty="0" smtClean="0"/>
            </a:br>
            <a:r>
              <a:rPr lang="en-US" b="1" dirty="0" smtClean="0"/>
              <a:t>in focus . . .</a:t>
            </a:r>
          </a:p>
        </p:txBody>
      </p:sp>
      <p:sp>
        <p:nvSpPr>
          <p:cNvPr id="8195" name="Rectangle 3"/>
          <p:cNvSpPr>
            <a:spLocks noGrp="1" noChangeArrowheads="1"/>
          </p:cNvSpPr>
          <p:nvPr>
            <p:ph idx="1"/>
          </p:nvPr>
        </p:nvSpPr>
        <p:spPr>
          <a:xfrm>
            <a:off x="609600" y="1981200"/>
            <a:ext cx="8305800" cy="3733800"/>
          </a:xfrm>
        </p:spPr>
        <p:txBody>
          <a:bodyPr/>
          <a:lstStyle/>
          <a:p>
            <a:pPr>
              <a:lnSpc>
                <a:spcPct val="90000"/>
              </a:lnSpc>
            </a:pPr>
            <a:r>
              <a:rPr lang="en-US" dirty="0" smtClean="0"/>
              <a:t>Science, technology, communication</a:t>
            </a:r>
          </a:p>
          <a:p>
            <a:pPr>
              <a:lnSpc>
                <a:spcPct val="90000"/>
              </a:lnSpc>
              <a:spcBef>
                <a:spcPct val="40000"/>
              </a:spcBef>
            </a:pPr>
            <a:r>
              <a:rPr lang="en-US" dirty="0" smtClean="0"/>
              <a:t>Marked shift in values &amp; focus of society</a:t>
            </a:r>
          </a:p>
          <a:p>
            <a:pPr lvl="1">
              <a:lnSpc>
                <a:spcPct val="90000"/>
              </a:lnSpc>
            </a:pPr>
            <a:r>
              <a:rPr lang="en-US" dirty="0" smtClean="0"/>
              <a:t>“death denying”</a:t>
            </a:r>
          </a:p>
          <a:p>
            <a:pPr lvl="1">
              <a:lnSpc>
                <a:spcPct val="90000"/>
              </a:lnSpc>
            </a:pPr>
            <a:r>
              <a:rPr lang="en-US" dirty="0" smtClean="0"/>
              <a:t>value productivity, youth, independence</a:t>
            </a:r>
          </a:p>
          <a:p>
            <a:pPr lvl="1">
              <a:lnSpc>
                <a:spcPct val="90000"/>
              </a:lnSpc>
            </a:pPr>
            <a:r>
              <a:rPr lang="en-US" dirty="0" smtClean="0"/>
              <a:t>devalue age, family, interdependent caring</a:t>
            </a:r>
          </a:p>
          <a:p>
            <a:pPr>
              <a:lnSpc>
                <a:spcPct val="90000"/>
              </a:lnSpc>
              <a:spcBef>
                <a:spcPct val="40000"/>
              </a:spcBef>
            </a:pPr>
            <a:r>
              <a:rPr lang="en-US" dirty="0" smtClean="0"/>
              <a:t>Few people today have personally witnessed someone dying</a:t>
            </a:r>
          </a:p>
        </p:txBody>
      </p:sp>
      <p:sp>
        <p:nvSpPr>
          <p:cNvPr id="819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81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43BAE84A-1AA8-4D90-887A-3FCE4CF88F9D}" type="slidenum">
              <a:rPr lang="en-US">
                <a:latin typeface="Arial" charset="0"/>
              </a:rPr>
              <a:pPr eaLnBrk="1" hangingPunct="1"/>
              <a:t>5</a:t>
            </a:fld>
            <a:endParaRPr lang="en-US">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rrowheads="1"/>
          </p:cNvSpPr>
          <p:nvPr>
            <p:ph type="title"/>
          </p:nvPr>
        </p:nvSpPr>
        <p:spPr/>
        <p:txBody>
          <a:bodyPr/>
          <a:lstStyle/>
          <a:p>
            <a:pPr fontAlgn="auto">
              <a:spcAft>
                <a:spcPts val="0"/>
              </a:spcAft>
              <a:defRPr/>
            </a:pPr>
            <a:r>
              <a:rPr lang="en-US" b="1" dirty="0" smtClean="0"/>
              <a:t>Societal shift in focus . . .</a:t>
            </a:r>
          </a:p>
        </p:txBody>
      </p:sp>
      <p:sp>
        <p:nvSpPr>
          <p:cNvPr id="9219" name="Rectangle 1027"/>
          <p:cNvSpPr>
            <a:spLocks noGrp="1" noChangeArrowheads="1"/>
          </p:cNvSpPr>
          <p:nvPr>
            <p:ph idx="1"/>
          </p:nvPr>
        </p:nvSpPr>
        <p:spPr>
          <a:xfrm>
            <a:off x="609600" y="1371600"/>
            <a:ext cx="6934200" cy="4495800"/>
          </a:xfrm>
        </p:spPr>
        <p:txBody>
          <a:bodyPr/>
          <a:lstStyle/>
          <a:p>
            <a:r>
              <a:rPr lang="en-US" dirty="0" smtClean="0"/>
              <a:t>Improved sanitation, public health, antibiotics, other new therapies</a:t>
            </a:r>
          </a:p>
          <a:p>
            <a:pPr lvl="1"/>
            <a:r>
              <a:rPr lang="en-US" dirty="0"/>
              <a:t>I</a:t>
            </a:r>
            <a:r>
              <a:rPr lang="en-US" dirty="0" smtClean="0"/>
              <a:t>ncreasing </a:t>
            </a:r>
            <a:r>
              <a:rPr lang="en-US" dirty="0" smtClean="0"/>
              <a:t>life expectancy</a:t>
            </a:r>
          </a:p>
          <a:p>
            <a:pPr lvl="1"/>
            <a:r>
              <a:rPr lang="en-US" dirty="0" smtClean="0"/>
              <a:t>2011 average: 79 years</a:t>
            </a:r>
          </a:p>
          <a:p>
            <a:pPr>
              <a:spcBef>
                <a:spcPct val="40000"/>
              </a:spcBef>
            </a:pPr>
            <a:r>
              <a:rPr lang="en-US" dirty="0" smtClean="0"/>
              <a:t>Potential of medical therapies to</a:t>
            </a:r>
          </a:p>
          <a:p>
            <a:pPr lvl="1"/>
            <a:r>
              <a:rPr lang="en-US" dirty="0" smtClean="0"/>
              <a:t>“fight aggressively” against disease</a:t>
            </a:r>
          </a:p>
          <a:p>
            <a:pPr lvl="1"/>
            <a:r>
              <a:rPr lang="en-US" dirty="0" smtClean="0"/>
              <a:t>prolong life at significant  cost</a:t>
            </a:r>
          </a:p>
          <a:p>
            <a:pPr>
              <a:spcBef>
                <a:spcPct val="40000"/>
              </a:spcBef>
            </a:pPr>
            <a:r>
              <a:rPr lang="en-US" dirty="0" smtClean="0"/>
              <a:t>Death may be an option….</a:t>
            </a:r>
          </a:p>
        </p:txBody>
      </p:sp>
      <p:sp>
        <p:nvSpPr>
          <p:cNvPr id="922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92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8D2FF8EB-AD74-4BD5-BF1D-B45788FE587C}" type="slidenum">
              <a:rPr lang="en-US">
                <a:latin typeface="Arial" charset="0"/>
              </a:rPr>
              <a:pPr eaLnBrk="1" hangingPunct="1"/>
              <a:t>6</a:t>
            </a:fld>
            <a:endParaRPr lang="en-US">
              <a:latin typeface="Arial" charset="0"/>
            </a:endParaRPr>
          </a:p>
        </p:txBody>
      </p:sp>
      <p:pic>
        <p:nvPicPr>
          <p:cNvPr id="9222" name="Picture 1028" descr="PE0261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700" y="2971800"/>
            <a:ext cx="2117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914400" y="1676400"/>
            <a:ext cx="7239000" cy="3581400"/>
          </a:xfrm>
        </p:spPr>
        <p:txBody>
          <a:bodyPr/>
          <a:lstStyle/>
          <a:p>
            <a:pPr>
              <a:buFont typeface="Wingdings" pitchFamily="2" charset="2"/>
              <a:buNone/>
            </a:pPr>
            <a:r>
              <a:rPr lang="en-US" i="1" smtClean="0"/>
              <a:t>Death, once a publicly witnessed event,</a:t>
            </a:r>
          </a:p>
          <a:p>
            <a:pPr>
              <a:buFont typeface="Wingdings" pitchFamily="2" charset="2"/>
              <a:buNone/>
            </a:pPr>
            <a:r>
              <a:rPr lang="en-US" i="1" smtClean="0"/>
              <a:t>that commanded respect; </a:t>
            </a:r>
          </a:p>
          <a:p>
            <a:pPr>
              <a:buFont typeface="Wingdings" pitchFamily="2" charset="2"/>
              <a:buNone/>
            </a:pPr>
            <a:r>
              <a:rPr lang="en-US" i="1" smtClean="0"/>
              <a:t>today all too frequently is a protracted,</a:t>
            </a:r>
          </a:p>
          <a:p>
            <a:pPr>
              <a:buFont typeface="Wingdings" pitchFamily="2" charset="2"/>
              <a:buNone/>
            </a:pPr>
            <a:r>
              <a:rPr lang="en-US" i="1" smtClean="0"/>
              <a:t>expensive hidden process with</a:t>
            </a:r>
          </a:p>
          <a:p>
            <a:pPr>
              <a:buFont typeface="Wingdings" pitchFamily="2" charset="2"/>
              <a:buNone/>
            </a:pPr>
            <a:r>
              <a:rPr lang="en-US" i="1" smtClean="0"/>
              <a:t>overtones of failure.</a:t>
            </a:r>
          </a:p>
          <a:p>
            <a:pPr>
              <a:buFont typeface="Wingdings" pitchFamily="2" charset="2"/>
              <a:buNone/>
            </a:pPr>
            <a:r>
              <a:rPr lang="en-US" i="1" smtClean="0"/>
              <a:t>						</a:t>
            </a:r>
            <a:r>
              <a:rPr lang="en-US" smtClean="0"/>
              <a:t>Lewis Thomas</a:t>
            </a:r>
          </a:p>
        </p:txBody>
      </p:sp>
      <p:sp>
        <p:nvSpPr>
          <p:cNvPr id="1024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MGM / Adapted from EPEC</a:t>
            </a:r>
          </a:p>
        </p:txBody>
      </p:sp>
      <p:sp>
        <p:nvSpPr>
          <p:cNvPr id="102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A0227F5C-7359-497D-B90A-CFFEB740481F}" type="slidenum">
              <a:rPr lang="en-US">
                <a:latin typeface="Arial" charset="0"/>
              </a:rPr>
              <a:pPr eaLnBrk="1" hangingPunct="1"/>
              <a:t>7</a:t>
            </a:fld>
            <a:endParaRPr lang="en-US">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MGM / Adapted from EPEC</a:t>
            </a:r>
          </a:p>
        </p:txBody>
      </p:sp>
      <p:sp>
        <p:nvSpPr>
          <p:cNvPr id="5" name="Slide Number Placeholder 4"/>
          <p:cNvSpPr>
            <a:spLocks noGrp="1"/>
          </p:cNvSpPr>
          <p:nvPr>
            <p:ph type="sldNum" sz="quarter" idx="12"/>
          </p:nvPr>
        </p:nvSpPr>
        <p:spPr/>
        <p:txBody>
          <a:bodyPr/>
          <a:lstStyle/>
          <a:p>
            <a:pPr>
              <a:defRPr/>
            </a:pPr>
            <a:fld id="{8C13A9A6-5FB3-41AC-A3C6-FE50890024AB}" type="slidenum">
              <a:rPr lang="en-US"/>
              <a:pPr>
                <a:defRPr/>
              </a:pPr>
              <a:t>8</a:t>
            </a:fld>
            <a:endParaRPr lang="en-US"/>
          </a:p>
        </p:txBody>
      </p:sp>
      <p:sp>
        <p:nvSpPr>
          <p:cNvPr id="3" name="Content Placeholder 2"/>
          <p:cNvSpPr>
            <a:spLocks noGrp="1"/>
          </p:cNvSpPr>
          <p:nvPr>
            <p:ph idx="4294967295"/>
          </p:nvPr>
        </p:nvSpPr>
        <p:spPr>
          <a:xfrm>
            <a:off x="457200" y="457200"/>
            <a:ext cx="8077200" cy="5851525"/>
          </a:xfrm>
        </p:spPr>
        <p:txBody>
          <a:bodyPr>
            <a:normAutofit/>
          </a:bodyPr>
          <a:lstStyle/>
          <a:p>
            <a:pPr marL="137160" indent="0" fontAlgn="auto">
              <a:spcAft>
                <a:spcPts val="0"/>
              </a:spcAft>
              <a:buClr>
                <a:schemeClr val="tx1">
                  <a:shade val="95000"/>
                </a:schemeClr>
              </a:buClr>
              <a:buNone/>
              <a:defRPr/>
            </a:pPr>
            <a:r>
              <a:rPr lang="en-US" sz="2800" dirty="0" smtClean="0"/>
              <a:t>“A </a:t>
            </a:r>
            <a:r>
              <a:rPr lang="en-US" sz="2800" dirty="0"/>
              <a:t>detailed national survey…from 2003 claimed that fully </a:t>
            </a:r>
            <a:r>
              <a:rPr lang="en-US" sz="2800" dirty="0" smtClean="0"/>
              <a:t>92% of </a:t>
            </a:r>
            <a:r>
              <a:rPr lang="en-US" sz="2800" dirty="0"/>
              <a:t>Americans believe in God, </a:t>
            </a:r>
            <a:r>
              <a:rPr lang="en-US" sz="2800" dirty="0" smtClean="0"/>
              <a:t>85% believe </a:t>
            </a:r>
            <a:r>
              <a:rPr lang="en-US" sz="2800" dirty="0"/>
              <a:t>in heaven, and </a:t>
            </a:r>
            <a:r>
              <a:rPr lang="en-US" sz="2800" dirty="0" smtClean="0"/>
              <a:t>82% believe </a:t>
            </a:r>
            <a:r>
              <a:rPr lang="en-US" sz="2800" dirty="0"/>
              <a:t>in miracles. But the deeper truth is that such religious belief, complete with a heavenly afterlife, brings believers little solace in the face of death. The only priesthood in which people really believe is the medical profession and the purpose of their sacramental drugs and technology is to support longevity, the sole unquestioned good of contemporary Western life</a:t>
            </a:r>
            <a:r>
              <a:rPr lang="en-US" sz="2800" dirty="0" smtClean="0"/>
              <a:t>.”</a:t>
            </a:r>
          </a:p>
          <a:p>
            <a:pPr marL="548640" indent="-411480" fontAlgn="auto">
              <a:spcAft>
                <a:spcPts val="0"/>
              </a:spcAft>
              <a:buClr>
                <a:schemeClr val="tx1">
                  <a:shade val="95000"/>
                </a:schemeClr>
              </a:buClr>
              <a:buFont typeface="Wingdings 2"/>
              <a:buChar char=""/>
              <a:defRPr/>
            </a:pPr>
            <a:endParaRPr lang="en-US" dirty="0"/>
          </a:p>
          <a:p>
            <a:pPr marL="137160" indent="0" fontAlgn="auto">
              <a:spcAft>
                <a:spcPts val="0"/>
              </a:spcAft>
              <a:buClr>
                <a:schemeClr val="tx1">
                  <a:shade val="95000"/>
                </a:schemeClr>
              </a:buClr>
              <a:buNone/>
              <a:defRPr/>
            </a:pPr>
            <a:r>
              <a:rPr lang="en-US" sz="2000" i="1" dirty="0" smtClean="0"/>
              <a:t>Simon </a:t>
            </a:r>
            <a:r>
              <a:rPr lang="en-US" sz="2000" i="1" dirty="0" err="1" smtClean="0"/>
              <a:t>Critchley</a:t>
            </a:r>
            <a:r>
              <a:rPr lang="en-US" sz="2000" i="1" dirty="0" smtClean="0"/>
              <a:t> PhD, The New School of Social Research</a:t>
            </a:r>
            <a:endParaRPr lang="en-US" sz="20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373064"/>
            <a:ext cx="9144000" cy="963612"/>
          </a:xfrm>
        </p:spPr>
        <p:txBody>
          <a:bodyPr>
            <a:noAutofit/>
          </a:bodyPr>
          <a:lstStyle/>
          <a:p>
            <a:pPr eaLnBrk="1" hangingPunct="1">
              <a:defRPr/>
            </a:pPr>
            <a:r>
              <a:rPr lang="en-US" sz="4000" dirty="0" smtClean="0">
                <a:latin typeface="Arial" panose="020B0604020202020204" pitchFamily="34" charset="0"/>
                <a:cs typeface="Arial" panose="020B0604020202020204" pitchFamily="34" charset="0"/>
              </a:rPr>
              <a:t>Common </a:t>
            </a:r>
            <a:r>
              <a:rPr lang="en-US" sz="4000" dirty="0">
                <a:latin typeface="Arial" panose="020B0604020202020204" pitchFamily="34" charset="0"/>
                <a:cs typeface="Arial" panose="020B0604020202020204" pitchFamily="34" charset="0"/>
              </a:rPr>
              <a:t>P</a:t>
            </a:r>
            <a:r>
              <a:rPr lang="en-US" sz="4000" dirty="0" smtClean="0">
                <a:latin typeface="Arial" panose="020B0604020202020204" pitchFamily="34" charset="0"/>
                <a:cs typeface="Arial" panose="020B0604020202020204" pitchFamily="34" charset="0"/>
              </a:rPr>
              <a:t>ractice </a:t>
            </a:r>
            <a:r>
              <a:rPr lang="en-US" sz="4000" dirty="0">
                <a:latin typeface="Arial" panose="020B0604020202020204" pitchFamily="34" charset="0"/>
                <a:cs typeface="Arial" panose="020B0604020202020204" pitchFamily="34" charset="0"/>
              </a:rPr>
              <a:t>M</a:t>
            </a:r>
            <a:r>
              <a:rPr lang="en-US" sz="4000" dirty="0" smtClean="0">
                <a:latin typeface="Arial" panose="020B0604020202020204" pitchFamily="34" charset="0"/>
                <a:cs typeface="Arial" panose="020B0604020202020204" pitchFamily="34" charset="0"/>
              </a:rPr>
              <a:t>odel</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636588" y="1336675"/>
            <a:ext cx="5830887" cy="2052638"/>
          </a:xfrm>
          <a:prstGeom prst="rect">
            <a:avLst/>
          </a:prstGeom>
          <a:solidFill>
            <a:srgbClr val="F68E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115" name="TextBox 4"/>
          <p:cNvSpPr txBox="1">
            <a:spLocks noChangeArrowheads="1"/>
          </p:cNvSpPr>
          <p:nvPr/>
        </p:nvSpPr>
        <p:spPr bwMode="auto">
          <a:xfrm>
            <a:off x="-114300" y="5145088"/>
            <a:ext cx="1600200" cy="646112"/>
          </a:xfrm>
          <a:prstGeom prst="rect">
            <a:avLst/>
          </a:prstGeom>
          <a:noFill/>
          <a:ln w="9525">
            <a:noFill/>
            <a:miter lim="800000"/>
            <a:headEnd/>
            <a:tailEnd/>
          </a:ln>
        </p:spPr>
        <p:txBody>
          <a:bodyPr>
            <a:spAutoFit/>
          </a:bodyPr>
          <a:lstStyle/>
          <a:p>
            <a:pPr algn="ctr"/>
            <a:r>
              <a:rPr lang="en-US" altLang="en-US" b="1">
                <a:latin typeface="Calibri" pitchFamily="34" charset="0"/>
                <a:ea typeface="MS PGothic" pitchFamily="34" charset="-128"/>
              </a:rPr>
              <a:t>Advanced Illness</a:t>
            </a:r>
          </a:p>
        </p:txBody>
      </p:sp>
      <p:sp>
        <p:nvSpPr>
          <p:cNvPr id="90116" name="TextBox 5"/>
          <p:cNvSpPr txBox="1">
            <a:spLocks noChangeArrowheads="1"/>
          </p:cNvSpPr>
          <p:nvPr/>
        </p:nvSpPr>
        <p:spPr bwMode="auto">
          <a:xfrm>
            <a:off x="4572000" y="5129213"/>
            <a:ext cx="1219200" cy="647700"/>
          </a:xfrm>
          <a:prstGeom prst="rect">
            <a:avLst/>
          </a:prstGeom>
          <a:noFill/>
          <a:ln w="9525">
            <a:noFill/>
            <a:miter lim="800000"/>
            <a:headEnd/>
            <a:tailEnd/>
          </a:ln>
        </p:spPr>
        <p:txBody>
          <a:bodyPr>
            <a:spAutoFit/>
          </a:bodyPr>
          <a:lstStyle/>
          <a:p>
            <a:pPr algn="ctr"/>
            <a:r>
              <a:rPr lang="en-US" altLang="en-US" b="1">
                <a:latin typeface="Calibri" pitchFamily="34" charset="0"/>
                <a:ea typeface="MS PGothic" pitchFamily="34" charset="-128"/>
              </a:rPr>
              <a:t>Terminal </a:t>
            </a:r>
          </a:p>
          <a:p>
            <a:pPr algn="ctr"/>
            <a:r>
              <a:rPr lang="en-US" altLang="en-US" b="1">
                <a:latin typeface="Calibri" pitchFamily="34" charset="0"/>
                <a:ea typeface="MS PGothic" pitchFamily="34" charset="-128"/>
              </a:rPr>
              <a:t>Illness</a:t>
            </a:r>
          </a:p>
        </p:txBody>
      </p:sp>
      <p:sp>
        <p:nvSpPr>
          <p:cNvPr id="90117" name="TextBox 6"/>
          <p:cNvSpPr txBox="1">
            <a:spLocks noChangeArrowheads="1"/>
          </p:cNvSpPr>
          <p:nvPr/>
        </p:nvSpPr>
        <p:spPr bwMode="auto">
          <a:xfrm>
            <a:off x="5867400" y="5154613"/>
            <a:ext cx="1143000" cy="368300"/>
          </a:xfrm>
          <a:prstGeom prst="rect">
            <a:avLst/>
          </a:prstGeom>
          <a:noFill/>
          <a:ln w="9525">
            <a:noFill/>
            <a:miter lim="800000"/>
            <a:headEnd/>
            <a:tailEnd/>
          </a:ln>
        </p:spPr>
        <p:txBody>
          <a:bodyPr>
            <a:spAutoFit/>
          </a:bodyPr>
          <a:lstStyle/>
          <a:p>
            <a:pPr algn="ctr"/>
            <a:r>
              <a:rPr lang="en-US" altLang="en-US" b="1">
                <a:latin typeface="Calibri" pitchFamily="34" charset="0"/>
                <a:ea typeface="MS PGothic" pitchFamily="34" charset="-128"/>
              </a:rPr>
              <a:t>Death</a:t>
            </a:r>
          </a:p>
        </p:txBody>
      </p:sp>
      <p:cxnSp>
        <p:nvCxnSpPr>
          <p:cNvPr id="8" name="Straight Arrow Connector 7"/>
          <p:cNvCxnSpPr/>
          <p:nvPr/>
        </p:nvCxnSpPr>
        <p:spPr>
          <a:xfrm flipV="1">
            <a:off x="685800" y="4716463"/>
            <a:ext cx="0" cy="4127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192713" y="4608513"/>
            <a:ext cx="0" cy="4127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405563" y="4567238"/>
            <a:ext cx="0" cy="4143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36588" y="3389313"/>
            <a:ext cx="4568825" cy="1190625"/>
          </a:xfrm>
          <a:prstGeom prst="rect">
            <a:avLst/>
          </a:prstGeom>
          <a:solidFill>
            <a:srgbClr val="F68E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208588" y="3394075"/>
            <a:ext cx="1258887" cy="1187450"/>
          </a:xfrm>
          <a:prstGeom prst="rect">
            <a:avLst/>
          </a:prstGeom>
          <a:solidFill>
            <a:srgbClr val="7030A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1" dirty="0"/>
          </a:p>
        </p:txBody>
      </p:sp>
      <p:sp>
        <p:nvSpPr>
          <p:cNvPr id="90123" name="TextBox 12"/>
          <p:cNvSpPr txBox="1">
            <a:spLocks noChangeArrowheads="1"/>
          </p:cNvSpPr>
          <p:nvPr/>
        </p:nvSpPr>
        <p:spPr bwMode="auto">
          <a:xfrm>
            <a:off x="1803400" y="2098675"/>
            <a:ext cx="3898900" cy="369888"/>
          </a:xfrm>
          <a:prstGeom prst="rect">
            <a:avLst/>
          </a:prstGeom>
          <a:noFill/>
          <a:ln w="9525">
            <a:noFill/>
            <a:miter lim="800000"/>
            <a:headEnd/>
            <a:tailEnd/>
          </a:ln>
        </p:spPr>
        <p:txBody>
          <a:bodyPr>
            <a:spAutoFit/>
          </a:bodyPr>
          <a:lstStyle/>
          <a:p>
            <a:r>
              <a:rPr lang="en-US" altLang="en-US" b="1">
                <a:latin typeface="Calibri" pitchFamily="34" charset="0"/>
                <a:ea typeface="MS PGothic" pitchFamily="34" charset="-128"/>
              </a:rPr>
              <a:t>Curative Care: 61% of Californians</a:t>
            </a:r>
          </a:p>
        </p:txBody>
      </p:sp>
      <p:sp>
        <p:nvSpPr>
          <p:cNvPr id="14" name="Isosceles Triangle 13"/>
          <p:cNvSpPr/>
          <p:nvPr/>
        </p:nvSpPr>
        <p:spPr>
          <a:xfrm>
            <a:off x="6446838" y="3373438"/>
            <a:ext cx="2182812" cy="1214437"/>
          </a:xfrm>
          <a:prstGeom prst="triangle">
            <a:avLst>
              <a:gd name="adj" fmla="val 0"/>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125" name="TextBox 16"/>
          <p:cNvSpPr txBox="1">
            <a:spLocks noChangeArrowheads="1"/>
          </p:cNvSpPr>
          <p:nvPr/>
        </p:nvSpPr>
        <p:spPr bwMode="auto">
          <a:xfrm>
            <a:off x="1803400" y="3476625"/>
            <a:ext cx="4548188" cy="369888"/>
          </a:xfrm>
          <a:prstGeom prst="rect">
            <a:avLst/>
          </a:prstGeom>
          <a:noFill/>
          <a:ln w="9525">
            <a:noFill/>
            <a:miter lim="800000"/>
            <a:headEnd/>
            <a:tailEnd/>
          </a:ln>
        </p:spPr>
        <p:txBody>
          <a:bodyPr>
            <a:spAutoFit/>
          </a:bodyPr>
          <a:lstStyle/>
          <a:p>
            <a:r>
              <a:rPr lang="en-US" altLang="en-US" b="1">
                <a:latin typeface="Calibri" pitchFamily="34" charset="0"/>
                <a:ea typeface="MS PGothic" pitchFamily="34" charset="-128"/>
              </a:rPr>
              <a:t>Curative Care &amp; Hospice:</a:t>
            </a:r>
          </a:p>
        </p:txBody>
      </p:sp>
      <p:sp>
        <p:nvSpPr>
          <p:cNvPr id="90126" name="TextBox 17"/>
          <p:cNvSpPr txBox="1">
            <a:spLocks noChangeArrowheads="1"/>
          </p:cNvSpPr>
          <p:nvPr/>
        </p:nvSpPr>
        <p:spPr bwMode="auto">
          <a:xfrm>
            <a:off x="1892300" y="3846513"/>
            <a:ext cx="2971800" cy="369887"/>
          </a:xfrm>
          <a:prstGeom prst="rect">
            <a:avLst/>
          </a:prstGeom>
          <a:noFill/>
          <a:ln w="9525">
            <a:noFill/>
            <a:miter lim="800000"/>
            <a:headEnd/>
            <a:tailEnd/>
          </a:ln>
        </p:spPr>
        <p:txBody>
          <a:bodyPr>
            <a:spAutoFit/>
          </a:bodyPr>
          <a:lstStyle/>
          <a:p>
            <a:r>
              <a:rPr lang="en-US" altLang="en-US" b="1">
                <a:latin typeface="Calibri" pitchFamily="34" charset="0"/>
                <a:ea typeface="MS PGothic" pitchFamily="34" charset="-128"/>
              </a:rPr>
              <a:t>39% of Californians</a:t>
            </a:r>
          </a:p>
        </p:txBody>
      </p:sp>
      <p:cxnSp>
        <p:nvCxnSpPr>
          <p:cNvPr id="19" name="Straight Connector 18"/>
          <p:cNvCxnSpPr/>
          <p:nvPr/>
        </p:nvCxnSpPr>
        <p:spPr>
          <a:xfrm flipH="1" flipV="1">
            <a:off x="636588" y="3373438"/>
            <a:ext cx="5830887" cy="20637"/>
          </a:xfrm>
          <a:prstGeom prst="line">
            <a:avLst/>
          </a:prstGeom>
        </p:spPr>
        <p:style>
          <a:lnRef idx="1">
            <a:schemeClr val="accent1"/>
          </a:lnRef>
          <a:fillRef idx="0">
            <a:schemeClr val="accent1"/>
          </a:fillRef>
          <a:effectRef idx="0">
            <a:schemeClr val="accent1"/>
          </a:effectRef>
          <a:fontRef idx="minor">
            <a:schemeClr val="tx1"/>
          </a:fontRef>
        </p:style>
      </p:cxnSp>
      <p:sp>
        <p:nvSpPr>
          <p:cNvPr id="90128" name="TextBox 19"/>
          <p:cNvSpPr txBox="1">
            <a:spLocks noChangeArrowheads="1"/>
          </p:cNvSpPr>
          <p:nvPr/>
        </p:nvSpPr>
        <p:spPr bwMode="auto">
          <a:xfrm>
            <a:off x="365125" y="6178550"/>
            <a:ext cx="7424738" cy="584200"/>
          </a:xfrm>
          <a:prstGeom prst="rect">
            <a:avLst/>
          </a:prstGeom>
          <a:noFill/>
          <a:ln w="9525">
            <a:noFill/>
            <a:miter lim="800000"/>
            <a:headEnd/>
            <a:tailEnd/>
          </a:ln>
        </p:spPr>
        <p:txBody>
          <a:bodyPr>
            <a:spAutoFit/>
          </a:bodyPr>
          <a:lstStyle/>
          <a:p>
            <a:r>
              <a:rPr lang="en-US" altLang="en-US" sz="1600" i="1">
                <a:latin typeface="Calibri" pitchFamily="34" charset="0"/>
                <a:ea typeface="MS PGothic" pitchFamily="34" charset="-128"/>
              </a:rPr>
              <a:t>Developed by California HealthCare Foundation.  Source of data: 2010 Medicare Fee For Service Claims Data.</a:t>
            </a:r>
          </a:p>
        </p:txBody>
      </p:sp>
      <p:sp>
        <p:nvSpPr>
          <p:cNvPr id="90129" name="TextBox 15"/>
          <p:cNvSpPr txBox="1">
            <a:spLocks noChangeArrowheads="1"/>
          </p:cNvSpPr>
          <p:nvPr/>
        </p:nvSpPr>
        <p:spPr bwMode="auto">
          <a:xfrm>
            <a:off x="6367463" y="4754563"/>
            <a:ext cx="2236787" cy="338137"/>
          </a:xfrm>
          <a:prstGeom prst="rect">
            <a:avLst/>
          </a:prstGeom>
          <a:noFill/>
          <a:ln w="9525">
            <a:noFill/>
            <a:miter lim="800000"/>
            <a:headEnd/>
            <a:tailEnd/>
          </a:ln>
        </p:spPr>
        <p:txBody>
          <a:bodyPr>
            <a:spAutoFit/>
          </a:bodyPr>
          <a:lstStyle/>
          <a:p>
            <a:pPr algn="ctr"/>
            <a:r>
              <a:rPr lang="en-US" altLang="en-US" sz="1600" b="1">
                <a:latin typeface="Calibri" pitchFamily="34" charset="0"/>
                <a:ea typeface="MS PGothic" pitchFamily="34" charset="-128"/>
              </a:rPr>
              <a:t>Bereavement Care</a:t>
            </a:r>
          </a:p>
        </p:txBody>
      </p:sp>
      <p:sp>
        <p:nvSpPr>
          <p:cNvPr id="26" name="Right Brace 25"/>
          <p:cNvSpPr/>
          <p:nvPr/>
        </p:nvSpPr>
        <p:spPr>
          <a:xfrm rot="5400000">
            <a:off x="7365206" y="3682207"/>
            <a:ext cx="250825" cy="2068512"/>
          </a:xfrm>
          <a:prstGeom prst="rightBrace">
            <a:avLst>
              <a:gd name="adj1" fmla="val 43822"/>
              <a:gd name="adj2" fmla="val 5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0131" name="TextBox 15"/>
          <p:cNvSpPr txBox="1">
            <a:spLocks noChangeArrowheads="1"/>
          </p:cNvSpPr>
          <p:nvPr/>
        </p:nvSpPr>
        <p:spPr bwMode="auto">
          <a:xfrm>
            <a:off x="4640263" y="4737100"/>
            <a:ext cx="2236787" cy="338138"/>
          </a:xfrm>
          <a:prstGeom prst="rect">
            <a:avLst/>
          </a:prstGeom>
          <a:noFill/>
          <a:ln w="9525">
            <a:noFill/>
            <a:miter lim="800000"/>
            <a:headEnd/>
            <a:tailEnd/>
          </a:ln>
        </p:spPr>
        <p:txBody>
          <a:bodyPr>
            <a:spAutoFit/>
          </a:bodyPr>
          <a:lstStyle/>
          <a:p>
            <a:pPr algn="ctr"/>
            <a:r>
              <a:rPr lang="en-US" altLang="en-US" sz="1600" b="1">
                <a:latin typeface="Calibri" pitchFamily="34" charset="0"/>
                <a:ea typeface="MS PGothic" pitchFamily="34" charset="-128"/>
              </a:rPr>
              <a:t>Hospice Care</a:t>
            </a:r>
          </a:p>
        </p:txBody>
      </p:sp>
      <p:sp>
        <p:nvSpPr>
          <p:cNvPr id="28" name="Right Brace 27"/>
          <p:cNvSpPr/>
          <p:nvPr/>
        </p:nvSpPr>
        <p:spPr>
          <a:xfrm rot="5400000">
            <a:off x="5689600" y="4094163"/>
            <a:ext cx="249237" cy="1195388"/>
          </a:xfrm>
          <a:prstGeom prst="rightBrace">
            <a:avLst>
              <a:gd name="adj1" fmla="val 43822"/>
              <a:gd name="adj2" fmla="val 5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3208456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2213</TotalTime>
  <Words>5700</Words>
  <Application>Microsoft Office PowerPoint</Application>
  <PresentationFormat>On-screen Show (4:3)</PresentationFormat>
  <Paragraphs>584</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  End-of-Life Care  Reconcilable Differences</vt:lpstr>
      <vt:lpstr>Objectives</vt:lpstr>
      <vt:lpstr>How Americans died  in the past . . .</vt:lpstr>
      <vt:lpstr>. . . How Americans died in the past</vt:lpstr>
      <vt:lpstr>Medicine’s and society’s shift  in focus . . .</vt:lpstr>
      <vt:lpstr>Societal shift in focus . . .</vt:lpstr>
      <vt:lpstr>PowerPoint Presentation</vt:lpstr>
      <vt:lpstr>PowerPoint Presentation</vt:lpstr>
      <vt:lpstr>Common Practice Model</vt:lpstr>
      <vt:lpstr>Sudden death, unexpected cause</vt:lpstr>
      <vt:lpstr>Protracted life-limiting illness</vt:lpstr>
      <vt:lpstr>PowerPoint Presentation</vt:lpstr>
      <vt:lpstr>In a word, it’s gonna be difficult.</vt:lpstr>
      <vt:lpstr>Symptoms &amp; Suffering</vt:lpstr>
      <vt:lpstr>Caregiving</vt:lpstr>
      <vt:lpstr>Place of Death</vt:lpstr>
      <vt:lpstr>Dying in America: Summary</vt:lpstr>
      <vt:lpstr>Why are things this way?</vt:lpstr>
      <vt:lpstr>Better Practice  Concurrent Care across Settings of Care </vt:lpstr>
      <vt:lpstr>Conversations that address  the real issues in dying</vt:lpstr>
      <vt:lpstr>Conversations that address  the real issues in dying</vt:lpstr>
      <vt:lpstr>Why talk about “goals”?</vt:lpstr>
      <vt:lpstr>Historical tension between  goals of medical care</vt:lpstr>
      <vt:lpstr>Ms. B. . .</vt:lpstr>
      <vt:lpstr>. . . Ms. B</vt:lpstr>
      <vt:lpstr>Outcomes of value to patients  and families at the end of life</vt:lpstr>
      <vt:lpstr>Potential goals of care</vt:lpstr>
      <vt:lpstr>Multiple goals of care</vt:lpstr>
      <vt:lpstr>Goals may change over time</vt:lpstr>
      <vt:lpstr>Barriers to addressing goals  at the end of life</vt:lpstr>
      <vt:lpstr>Script for discussing goals</vt:lpstr>
      <vt:lpstr>Goals of Care: A Summary</vt:lpstr>
      <vt:lpstr>Pain and Suffering</vt:lpstr>
      <vt:lpstr>Managing pain</vt:lpstr>
      <vt:lpstr>Why dying people have pain</vt:lpstr>
      <vt:lpstr>Barriers to pain control</vt:lpstr>
      <vt:lpstr>Cultural factors in addressing pain</vt:lpstr>
      <vt:lpstr>Pain vs Suffering</vt:lpstr>
      <vt:lpstr>Pain is but one aspect of suffering</vt:lpstr>
      <vt:lpstr>Suffering is affected  by many life domains</vt:lpstr>
      <vt:lpstr>Myths about pain treatment</vt:lpstr>
      <vt:lpstr>Myth-busting opioid therapy</vt:lpstr>
      <vt:lpstr>Double effect</vt:lpstr>
      <vt:lpstr>Tolerance and dependence</vt:lpstr>
      <vt:lpstr>Addiction</vt:lpstr>
      <vt:lpstr>Role of faith leaders  in addressing goals &amp; pain</vt:lpstr>
      <vt:lpstr>A good death</vt:lpstr>
      <vt:lpstr>A good death</vt:lpstr>
    </vt:vector>
  </TitlesOfParts>
  <Company>MSHPCA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Plenary 1</dc:title>
  <dc:creator>Dr. Frank Ferris</dc:creator>
  <cp:lastModifiedBy>Ellen Hickey</cp:lastModifiedBy>
  <cp:revision>113</cp:revision>
  <cp:lastPrinted>2013-08-21T20:22:35Z</cp:lastPrinted>
  <dcterms:created xsi:type="dcterms:W3CDTF">1999-01-14T00:13:46Z</dcterms:created>
  <dcterms:modified xsi:type="dcterms:W3CDTF">2015-06-04T18:51:57Z</dcterms:modified>
</cp:coreProperties>
</file>